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33"/>
  </p:notesMasterIdLst>
  <p:sldIdLst>
    <p:sldId id="256" r:id="rId3"/>
    <p:sldId id="462" r:id="rId4"/>
    <p:sldId id="465" r:id="rId5"/>
    <p:sldId id="463" r:id="rId6"/>
    <p:sldId id="258" r:id="rId7"/>
    <p:sldId id="457" r:id="rId8"/>
    <p:sldId id="474" r:id="rId9"/>
    <p:sldId id="475" r:id="rId10"/>
    <p:sldId id="456" r:id="rId11"/>
    <p:sldId id="471" r:id="rId12"/>
    <p:sldId id="473" r:id="rId13"/>
    <p:sldId id="481" r:id="rId14"/>
    <p:sldId id="476" r:id="rId15"/>
    <p:sldId id="477" r:id="rId16"/>
    <p:sldId id="478" r:id="rId17"/>
    <p:sldId id="483" r:id="rId18"/>
    <p:sldId id="484" r:id="rId19"/>
    <p:sldId id="485" r:id="rId20"/>
    <p:sldId id="447" r:id="rId21"/>
    <p:sldId id="460" r:id="rId22"/>
    <p:sldId id="454" r:id="rId23"/>
    <p:sldId id="455" r:id="rId24"/>
    <p:sldId id="464" r:id="rId25"/>
    <p:sldId id="479" r:id="rId26"/>
    <p:sldId id="490" r:id="rId27"/>
    <p:sldId id="491" r:id="rId28"/>
    <p:sldId id="480" r:id="rId29"/>
    <p:sldId id="486" r:id="rId30"/>
    <p:sldId id="488" r:id="rId31"/>
    <p:sldId id="489" r:id="rId32"/>
  </p:sldIdLst>
  <p:sldSz cx="12192000" cy="6858000"/>
  <p:notesSz cx="6858000" cy="9144000"/>
  <p:embeddedFontLst>
    <p:embeddedFont>
      <p:font typeface="Arial Narrow" panose="020B0606020202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4" roundtripDataSignature="AMtx7mi8eONLqkitWem0mUQlhZces22uG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Hargreaves" initials="MH" lastIdx="1" clrIdx="0">
    <p:extLst>
      <p:ext uri="{19B8F6BF-5375-455C-9EA6-DF929625EA0E}">
        <p15:presenceInfo xmlns:p15="http://schemas.microsoft.com/office/powerpoint/2012/main" userId="07f2b57d1b3fc4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DCE07B-68F4-4A89-9B8A-6F68795B3E09}">
  <a:tblStyle styleId="{31DCE07B-68F4-4A89-9B8A-6F68795B3E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6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64" Type="http://customschemas.google.com/relationships/presentationmetadata" Target="metadata"/><Relationship Id="rId6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08:36:3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8938,'0'0'3593,"0"0"-2969,0 0-624,0 0-3665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5bb6bd70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5bb6bd70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35bb6bd7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35bb6bd7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7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>
  <p:cSld name="Title slide_image option 3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635bb6bd70_1_305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g635bb6bd70_1_305"/>
          <p:cNvSpPr txBox="1">
            <a:spLocks noGrp="1"/>
          </p:cNvSpPr>
          <p:nvPr>
            <p:ph type="body" idx="2"/>
          </p:nvPr>
        </p:nvSpPr>
        <p:spPr>
          <a:xfrm>
            <a:off x="370485" y="4463086"/>
            <a:ext cx="564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g635bb6bd70_1_305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g635bb6bd70_1_305"/>
          <p:cNvSpPr txBox="1">
            <a:spLocks noGrp="1"/>
          </p:cNvSpPr>
          <p:nvPr>
            <p:ph type="body" idx="4"/>
          </p:nvPr>
        </p:nvSpPr>
        <p:spPr>
          <a:xfrm>
            <a:off x="370183" y="4872811"/>
            <a:ext cx="5649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" name="Google Shape;11;g635bb6bd70_1_3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8" y="440724"/>
            <a:ext cx="2270107" cy="66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g635bb6bd70_1_305"/>
          <p:cNvPicPr preferRelativeResize="0"/>
          <p:nvPr/>
        </p:nvPicPr>
        <p:blipFill rotWithShape="1">
          <a:blip r:embed="rId3">
            <a:alphaModFix/>
          </a:blip>
          <a:srcRect r="64111" b="6463"/>
          <a:stretch/>
        </p:blipFill>
        <p:spPr>
          <a:xfrm>
            <a:off x="8618530" y="0"/>
            <a:ext cx="3014139" cy="685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grey">
  <p:cSld name="Full slide copy_gre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635bb6bd70_1_3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635bb6bd70_1_383"/>
          <p:cNvSpPr/>
          <p:nvPr/>
        </p:nvSpPr>
        <p:spPr>
          <a:xfrm>
            <a:off x="219075" y="85725"/>
            <a:ext cx="2771700" cy="11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635bb6bd70_1_383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g635bb6bd70_1_383"/>
          <p:cNvSpPr txBox="1">
            <a:spLocks noGrp="1"/>
          </p:cNvSpPr>
          <p:nvPr>
            <p:ph type="body" idx="2"/>
          </p:nvPr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g635bb6bd70_1_383"/>
          <p:cNvSpPr txBox="1">
            <a:spLocks noGrp="1"/>
          </p:cNvSpPr>
          <p:nvPr>
            <p:ph type="body" idx="3"/>
          </p:nvPr>
        </p:nvSpPr>
        <p:spPr>
          <a:xfrm>
            <a:off x="306060" y="1729723"/>
            <a:ext cx="10809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g635bb6bd70_1_383"/>
          <p:cNvSpPr txBox="1">
            <a:spLocks noGrp="1"/>
          </p:cNvSpPr>
          <p:nvPr>
            <p:ph type="body" idx="4"/>
          </p:nvPr>
        </p:nvSpPr>
        <p:spPr>
          <a:xfrm>
            <a:off x="300211" y="2097681"/>
            <a:ext cx="108156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1" name="Google Shape;91;g635bb6bd70_1_3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0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635bb6bd70_1_383"/>
          <p:cNvSpPr/>
          <p:nvPr/>
        </p:nvSpPr>
        <p:spPr>
          <a:xfrm>
            <a:off x="0" y="6006108"/>
            <a:ext cx="12192000" cy="8709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g635bb6bd70_1_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2459" y="6329169"/>
            <a:ext cx="1262004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 option 3">
  <p:cSld name="Full slide copy_texture option 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635bb6bd70_1_4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635bb6bd70_1_415"/>
          <p:cNvSpPr/>
          <p:nvPr/>
        </p:nvSpPr>
        <p:spPr>
          <a:xfrm>
            <a:off x="219075" y="85725"/>
            <a:ext cx="2771700" cy="11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635bb6bd70_1_415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g635bb6bd70_1_415"/>
          <p:cNvSpPr txBox="1">
            <a:spLocks noGrp="1"/>
          </p:cNvSpPr>
          <p:nvPr>
            <p:ph type="body" idx="2"/>
          </p:nvPr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g635bb6bd70_1_415"/>
          <p:cNvSpPr txBox="1">
            <a:spLocks noGrp="1"/>
          </p:cNvSpPr>
          <p:nvPr>
            <p:ph type="body" idx="3"/>
          </p:nvPr>
        </p:nvSpPr>
        <p:spPr>
          <a:xfrm>
            <a:off x="306060" y="1729723"/>
            <a:ext cx="10809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g635bb6bd70_1_415"/>
          <p:cNvSpPr txBox="1">
            <a:spLocks noGrp="1"/>
          </p:cNvSpPr>
          <p:nvPr>
            <p:ph type="body" idx="4"/>
          </p:nvPr>
        </p:nvSpPr>
        <p:spPr>
          <a:xfrm>
            <a:off x="300211" y="2097681"/>
            <a:ext cx="10815600" cy="3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3" name="Google Shape;123;g635bb6bd70_1_4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0"/>
            <a:ext cx="1267288" cy="36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635bb6bd70_1_4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60914" y="6404379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635bb6bd70_1_415"/>
          <p:cNvSpPr/>
          <p:nvPr/>
        </p:nvSpPr>
        <p:spPr>
          <a:xfrm rot="5400000" flipH="1">
            <a:off x="558732" y="4317900"/>
            <a:ext cx="2000400" cy="3117900"/>
          </a:xfrm>
          <a:prstGeom prst="triangle">
            <a:avLst>
              <a:gd name="adj" fmla="val 0"/>
            </a:avLst>
          </a:prstGeom>
          <a:blipFill rotWithShape="0">
            <a:blip r:embed="rId3">
              <a:alphaModFix/>
            </a:blip>
            <a:tile tx="762000" ty="-75" sx="50002" sy="50002" flip="none" algn="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635bb6bd70_1_415"/>
          <p:cNvSpPr/>
          <p:nvPr/>
        </p:nvSpPr>
        <p:spPr>
          <a:xfrm flipH="1">
            <a:off x="-3" y="4876800"/>
            <a:ext cx="1176337" cy="1990484"/>
          </a:xfrm>
          <a:custGeom>
            <a:avLst/>
            <a:gdLst/>
            <a:ahLst/>
            <a:cxnLst/>
            <a:rect l="l" t="t" r="r" b="b"/>
            <a:pathLst>
              <a:path w="1711036" h="9592694" extrusionOk="0">
                <a:moveTo>
                  <a:pt x="0" y="3742485"/>
                </a:moveTo>
                <a:lnTo>
                  <a:pt x="1691986" y="0"/>
                </a:lnTo>
                <a:lnTo>
                  <a:pt x="1711036" y="9509516"/>
                </a:lnTo>
                <a:lnTo>
                  <a:pt x="1701511" y="9592694"/>
                </a:lnTo>
                <a:lnTo>
                  <a:pt x="0" y="3742485"/>
                </a:lnTo>
                <a:close/>
              </a:path>
            </a:pathLst>
          </a:custGeom>
          <a:solidFill>
            <a:srgbClr val="006CAB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635bb6bd70_1_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2459" y="6329169"/>
            <a:ext cx="1262004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6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7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2" y="1729725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3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2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9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14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51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6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40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76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44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7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5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2">
  <p:cSld name="Title slide_image option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35bb6bd70_1_312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g635bb6bd70_1_312"/>
          <p:cNvSpPr txBox="1">
            <a:spLocks noGrp="1"/>
          </p:cNvSpPr>
          <p:nvPr>
            <p:ph type="body" idx="2"/>
          </p:nvPr>
        </p:nvSpPr>
        <p:spPr>
          <a:xfrm>
            <a:off x="370485" y="4463086"/>
            <a:ext cx="564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g635bb6bd70_1_312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g635bb6bd70_1_312"/>
          <p:cNvSpPr txBox="1">
            <a:spLocks noGrp="1"/>
          </p:cNvSpPr>
          <p:nvPr>
            <p:ph type="body" idx="4"/>
          </p:nvPr>
        </p:nvSpPr>
        <p:spPr>
          <a:xfrm>
            <a:off x="370183" y="4872811"/>
            <a:ext cx="5649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" name="Google Shape;18;g635bb6bd70_1_3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8" y="440724"/>
            <a:ext cx="2270107" cy="66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g635bb6bd70_1_312"/>
          <p:cNvPicPr preferRelativeResize="0"/>
          <p:nvPr/>
        </p:nvPicPr>
        <p:blipFill rotWithShape="1">
          <a:blip r:embed="rId3">
            <a:alphaModFix/>
          </a:blip>
          <a:srcRect r="64120" b="6367"/>
          <a:stretch/>
        </p:blipFill>
        <p:spPr>
          <a:xfrm>
            <a:off x="8610064" y="0"/>
            <a:ext cx="3014139" cy="686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86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35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06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5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6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7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2" y="1729725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3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2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9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3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im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2" b="6466"/>
          <a:stretch/>
        </p:blipFill>
        <p:spPr>
          <a:xfrm>
            <a:off x="8618530" y="0"/>
            <a:ext cx="3014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8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1">
  <p:cSld name="Title slide_image option 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35bb6bd70_1_319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g635bb6bd70_1_319"/>
          <p:cNvSpPr txBox="1">
            <a:spLocks noGrp="1"/>
          </p:cNvSpPr>
          <p:nvPr>
            <p:ph type="body" idx="2"/>
          </p:nvPr>
        </p:nvSpPr>
        <p:spPr>
          <a:xfrm>
            <a:off x="370485" y="4463086"/>
            <a:ext cx="564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g635bb6bd70_1_319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g635bb6bd70_1_319"/>
          <p:cNvSpPr txBox="1">
            <a:spLocks noGrp="1"/>
          </p:cNvSpPr>
          <p:nvPr>
            <p:ph type="body" idx="4"/>
          </p:nvPr>
        </p:nvSpPr>
        <p:spPr>
          <a:xfrm>
            <a:off x="370183" y="4872811"/>
            <a:ext cx="5649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Google Shape;25;g635bb6bd70_1_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8" y="440724"/>
            <a:ext cx="2270107" cy="66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g635bb6bd70_1_319" descr="PPT templates-1-standard-FINAL.jpg"/>
          <p:cNvPicPr preferRelativeResize="0"/>
          <p:nvPr/>
        </p:nvPicPr>
        <p:blipFill rotWithShape="1">
          <a:blip r:embed="rId3">
            <a:alphaModFix/>
          </a:blip>
          <a:srcRect l="63053" r="3242"/>
          <a:stretch/>
        </p:blipFill>
        <p:spPr>
          <a:xfrm>
            <a:off x="8542871" y="0"/>
            <a:ext cx="308186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4">
  <p:cSld name="Title slide_image option 4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35bb6bd70_1_326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g635bb6bd70_1_326"/>
          <p:cNvSpPr txBox="1">
            <a:spLocks noGrp="1"/>
          </p:cNvSpPr>
          <p:nvPr>
            <p:ph type="body" idx="2"/>
          </p:nvPr>
        </p:nvSpPr>
        <p:spPr>
          <a:xfrm>
            <a:off x="370485" y="4463086"/>
            <a:ext cx="564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g635bb6bd70_1_326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g635bb6bd70_1_326"/>
          <p:cNvSpPr txBox="1">
            <a:spLocks noGrp="1"/>
          </p:cNvSpPr>
          <p:nvPr>
            <p:ph type="body" idx="4"/>
          </p:nvPr>
        </p:nvSpPr>
        <p:spPr>
          <a:xfrm>
            <a:off x="370183" y="4872811"/>
            <a:ext cx="5649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" name="Google Shape;32;g635bb6bd70_1_3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8" y="440724"/>
            <a:ext cx="2270107" cy="66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g635bb6bd70_1_326"/>
          <p:cNvSpPr/>
          <p:nvPr/>
        </p:nvSpPr>
        <p:spPr>
          <a:xfrm>
            <a:off x="8652398" y="2502"/>
            <a:ext cx="2927623" cy="6884563"/>
          </a:xfrm>
          <a:custGeom>
            <a:avLst/>
            <a:gdLst/>
            <a:ahLst/>
            <a:cxnLst/>
            <a:rect l="l" t="t" r="r" b="b"/>
            <a:pathLst>
              <a:path w="2979769" h="7007189" extrusionOk="0">
                <a:moveTo>
                  <a:pt x="7969" y="6531"/>
                </a:moveTo>
                <a:cubicBezTo>
                  <a:pt x="10513" y="2334264"/>
                  <a:pt x="-2206" y="4669628"/>
                  <a:pt x="338" y="6997361"/>
                </a:cubicBezTo>
                <a:lnTo>
                  <a:pt x="804803" y="7004990"/>
                </a:lnTo>
                <a:lnTo>
                  <a:pt x="804803" y="3997234"/>
                </a:lnTo>
                <a:lnTo>
                  <a:pt x="1074790" y="6999558"/>
                </a:lnTo>
                <a:lnTo>
                  <a:pt x="1947803" y="7007189"/>
                </a:lnTo>
                <a:lnTo>
                  <a:pt x="2176403" y="4023360"/>
                </a:lnTo>
                <a:cubicBezTo>
                  <a:pt x="2178866" y="5016122"/>
                  <a:pt x="2181330" y="6008884"/>
                  <a:pt x="2183793" y="7001646"/>
                </a:cubicBezTo>
                <a:lnTo>
                  <a:pt x="2969759" y="6999737"/>
                </a:lnTo>
                <a:cubicBezTo>
                  <a:pt x="2973096" y="4674122"/>
                  <a:pt x="2976432" y="2325615"/>
                  <a:pt x="2979769" y="0"/>
                </a:cubicBezTo>
                <a:lnTo>
                  <a:pt x="1699609" y="0"/>
                </a:lnTo>
                <a:lnTo>
                  <a:pt x="1497135" y="2331720"/>
                </a:lnTo>
                <a:lnTo>
                  <a:pt x="1301192" y="6531"/>
                </a:lnTo>
                <a:lnTo>
                  <a:pt x="7969" y="653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59" t="179" r="-31878" b="-55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subheadings_grey">
  <p:cSld name="Copy with subheadings_gre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35bb6bd70_1_333"/>
          <p:cNvSpPr/>
          <p:nvPr/>
        </p:nvSpPr>
        <p:spPr>
          <a:xfrm>
            <a:off x="9253537" y="0"/>
            <a:ext cx="2942507" cy="6853646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g635bb6bd70_1_333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g635bb6bd70_1_333"/>
          <p:cNvSpPr txBox="1">
            <a:spLocks noGrp="1"/>
          </p:cNvSpPr>
          <p:nvPr>
            <p:ph type="body" idx="2"/>
          </p:nvPr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g635bb6bd70_1_333"/>
          <p:cNvSpPr txBox="1">
            <a:spLocks noGrp="1"/>
          </p:cNvSpPr>
          <p:nvPr>
            <p:ph type="body" idx="3"/>
          </p:nvPr>
        </p:nvSpPr>
        <p:spPr>
          <a:xfrm>
            <a:off x="306060" y="1729723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g635bb6bd70_1_333"/>
          <p:cNvSpPr txBox="1">
            <a:spLocks noGrp="1"/>
          </p:cNvSpPr>
          <p:nvPr>
            <p:ph type="body" idx="4"/>
          </p:nvPr>
        </p:nvSpPr>
        <p:spPr>
          <a:xfrm>
            <a:off x="300211" y="2097682"/>
            <a:ext cx="74517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g635bb6bd70_1_333"/>
          <p:cNvSpPr txBox="1">
            <a:spLocks noGrp="1"/>
          </p:cNvSpPr>
          <p:nvPr>
            <p:ph type="body" idx="5"/>
          </p:nvPr>
        </p:nvSpPr>
        <p:spPr>
          <a:xfrm>
            <a:off x="300211" y="4111606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g635bb6bd70_1_333"/>
          <p:cNvSpPr txBox="1">
            <a:spLocks noGrp="1"/>
          </p:cNvSpPr>
          <p:nvPr>
            <p:ph type="body" idx="6"/>
          </p:nvPr>
        </p:nvSpPr>
        <p:spPr>
          <a:xfrm>
            <a:off x="294362" y="4513254"/>
            <a:ext cx="74517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Google Shape;42;g635bb6bd70_1_3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6246" y="6319350"/>
            <a:ext cx="1262004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subheadings_blue">
  <p:cSld name="Copy with subheadings_blu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635bb6bd70_1_342"/>
          <p:cNvSpPr/>
          <p:nvPr/>
        </p:nvSpPr>
        <p:spPr>
          <a:xfrm>
            <a:off x="9253537" y="0"/>
            <a:ext cx="2942507" cy="6853646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635bb6bd70_1_342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g635bb6bd70_1_342"/>
          <p:cNvSpPr txBox="1">
            <a:spLocks noGrp="1"/>
          </p:cNvSpPr>
          <p:nvPr>
            <p:ph type="body" idx="2"/>
          </p:nvPr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g635bb6bd70_1_342"/>
          <p:cNvSpPr txBox="1">
            <a:spLocks noGrp="1"/>
          </p:cNvSpPr>
          <p:nvPr>
            <p:ph type="body" idx="3"/>
          </p:nvPr>
        </p:nvSpPr>
        <p:spPr>
          <a:xfrm>
            <a:off x="306060" y="1729723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g635bb6bd70_1_342"/>
          <p:cNvSpPr txBox="1">
            <a:spLocks noGrp="1"/>
          </p:cNvSpPr>
          <p:nvPr>
            <p:ph type="body" idx="4"/>
          </p:nvPr>
        </p:nvSpPr>
        <p:spPr>
          <a:xfrm>
            <a:off x="300211" y="2097682"/>
            <a:ext cx="74517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g635bb6bd70_1_342"/>
          <p:cNvSpPr txBox="1">
            <a:spLocks noGrp="1"/>
          </p:cNvSpPr>
          <p:nvPr>
            <p:ph type="body" idx="5"/>
          </p:nvPr>
        </p:nvSpPr>
        <p:spPr>
          <a:xfrm>
            <a:off x="300211" y="4111606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g635bb6bd70_1_342"/>
          <p:cNvSpPr txBox="1">
            <a:spLocks noGrp="1"/>
          </p:cNvSpPr>
          <p:nvPr>
            <p:ph type="body" idx="6"/>
          </p:nvPr>
        </p:nvSpPr>
        <p:spPr>
          <a:xfrm>
            <a:off x="294362" y="4513254"/>
            <a:ext cx="74517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" name="Google Shape;51;g635bb6bd70_1_3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0967" y="6298367"/>
            <a:ext cx="1267288" cy="36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two images">
  <p:cSld name="Copy with two image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635bb6bd70_1_3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635bb6bd70_1_362"/>
          <p:cNvSpPr txBox="1">
            <a:spLocks noGrp="1"/>
          </p:cNvSpPr>
          <p:nvPr>
            <p:ph type="body" idx="1"/>
          </p:nvPr>
        </p:nvSpPr>
        <p:spPr>
          <a:xfrm>
            <a:off x="306060" y="1046138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g635bb6bd70_1_362"/>
          <p:cNvSpPr txBox="1">
            <a:spLocks noGrp="1"/>
          </p:cNvSpPr>
          <p:nvPr>
            <p:ph type="body" idx="2"/>
          </p:nvPr>
        </p:nvSpPr>
        <p:spPr>
          <a:xfrm>
            <a:off x="306060" y="359998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g635bb6bd70_1_362"/>
          <p:cNvSpPr txBox="1">
            <a:spLocks noGrp="1"/>
          </p:cNvSpPr>
          <p:nvPr>
            <p:ph type="body" idx="3"/>
          </p:nvPr>
        </p:nvSpPr>
        <p:spPr>
          <a:xfrm>
            <a:off x="306060" y="1763411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g635bb6bd70_1_362"/>
          <p:cNvSpPr txBox="1">
            <a:spLocks noGrp="1"/>
          </p:cNvSpPr>
          <p:nvPr>
            <p:ph type="body" idx="4"/>
          </p:nvPr>
        </p:nvSpPr>
        <p:spPr>
          <a:xfrm>
            <a:off x="300212" y="2131371"/>
            <a:ext cx="4352700" cy="3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9" name="Google Shape;69;g635bb6bd70_1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2459" y="6329169"/>
            <a:ext cx="1262004" cy="3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635bb6bd70_1_362"/>
          <p:cNvSpPr>
            <a:spLocks noGrp="1"/>
          </p:cNvSpPr>
          <p:nvPr>
            <p:ph type="pic" idx="5"/>
          </p:nvPr>
        </p:nvSpPr>
        <p:spPr>
          <a:xfrm>
            <a:off x="7380288" y="2520000"/>
            <a:ext cx="4028100" cy="2268000"/>
          </a:xfrm>
          <a:prstGeom prst="rect">
            <a:avLst/>
          </a:prstGeom>
          <a:blipFill rotWithShape="1">
            <a:blip r:embed="rId4">
              <a:alphaModFix/>
            </a:blip>
            <a:tile tx="0" ty="0" sx="39997" sy="39997" flip="none" algn="ctr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g635bb6bd70_1_362"/>
          <p:cNvSpPr>
            <a:spLocks noGrp="1"/>
          </p:cNvSpPr>
          <p:nvPr>
            <p:ph type="pic" idx="6"/>
          </p:nvPr>
        </p:nvSpPr>
        <p:spPr>
          <a:xfrm>
            <a:off x="4960507" y="2519363"/>
            <a:ext cx="2281200" cy="2268900"/>
          </a:xfrm>
          <a:prstGeom prst="rect">
            <a:avLst/>
          </a:prstGeom>
          <a:blipFill rotWithShape="1">
            <a:blip r:embed="rId5">
              <a:alphaModFix/>
            </a:blip>
            <a:tile tx="0" ty="0" sx="39997" sy="39997" flip="none" algn="b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>
  <p:cSld name="Section divi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35bb6bd70_1_371"/>
          <p:cNvSpPr/>
          <p:nvPr/>
        </p:nvSpPr>
        <p:spPr>
          <a:xfrm>
            <a:off x="-19050" y="-9525"/>
            <a:ext cx="9417963" cy="6878860"/>
          </a:xfrm>
          <a:custGeom>
            <a:avLst/>
            <a:gdLst/>
            <a:ahLst/>
            <a:cxnLst/>
            <a:rect l="l" t="t" r="r" b="b"/>
            <a:pathLst>
              <a:path w="8905875" h="6896100" extrusionOk="0">
                <a:moveTo>
                  <a:pt x="9525" y="0"/>
                </a:moveTo>
                <a:lnTo>
                  <a:pt x="4724400" y="0"/>
                </a:lnTo>
                <a:lnTo>
                  <a:pt x="8905875" y="6896100"/>
                </a:lnTo>
                <a:lnTo>
                  <a:pt x="0" y="6896100"/>
                </a:lnTo>
                <a:lnTo>
                  <a:pt x="9525" y="0"/>
                </a:lnTo>
                <a:close/>
              </a:path>
            </a:pathLst>
          </a:custGeom>
          <a:solidFill>
            <a:srgbClr val="006DA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g635bb6bd70_1_3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635bb6bd70_1_371"/>
          <p:cNvSpPr txBox="1">
            <a:spLocks noGrp="1"/>
          </p:cNvSpPr>
          <p:nvPr>
            <p:ph type="body" idx="1"/>
          </p:nvPr>
        </p:nvSpPr>
        <p:spPr>
          <a:xfrm>
            <a:off x="138368" y="1741593"/>
            <a:ext cx="5757600" cy="3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g635bb6bd70_1_3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0"/>
            <a:ext cx="1267288" cy="36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635bb6bd70_1_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2921" y="6319350"/>
            <a:ext cx="1262004" cy="3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635bb6bd70_1_371"/>
          <p:cNvSpPr>
            <a:spLocks noGrp="1"/>
          </p:cNvSpPr>
          <p:nvPr>
            <p:ph type="pic" idx="2"/>
          </p:nvPr>
        </p:nvSpPr>
        <p:spPr>
          <a:xfrm>
            <a:off x="6091492" y="1733018"/>
            <a:ext cx="5438700" cy="3435300"/>
          </a:xfrm>
          <a:prstGeom prst="rect">
            <a:avLst/>
          </a:prstGeom>
          <a:blipFill rotWithShape="1">
            <a:blip r:embed="rId4">
              <a:alphaModFix/>
            </a:blip>
            <a:tile tx="0" ty="0" sx="99997" sy="99997" flip="none" algn="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image with caption">
  <p:cSld name="Full slide imag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35bb6bd70_1_378"/>
          <p:cNvSpPr>
            <a:spLocks noGrp="1"/>
          </p:cNvSpPr>
          <p:nvPr>
            <p:ph type="pic" idx="2"/>
          </p:nvPr>
        </p:nvSpPr>
        <p:spPr>
          <a:xfrm>
            <a:off x="0" y="-8466"/>
            <a:ext cx="10371600" cy="6866400"/>
          </a:xfrm>
          <a:prstGeom prst="rect">
            <a:avLst/>
          </a:prstGeom>
          <a:blipFill rotWithShape="1">
            <a:blip r:embed="rId2">
              <a:alphaModFix/>
            </a:blip>
            <a:tile tx="0" ty="0" sx="99997" sy="99997" flip="none" algn="b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1" name="Google Shape;81;g635bb6bd70_1_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635bb6bd70_1_378"/>
          <p:cNvSpPr txBox="1">
            <a:spLocks noGrp="1"/>
          </p:cNvSpPr>
          <p:nvPr>
            <p:ph type="body" idx="1"/>
          </p:nvPr>
        </p:nvSpPr>
        <p:spPr>
          <a:xfrm>
            <a:off x="9689170" y="332573"/>
            <a:ext cx="2309700" cy="13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3" name="Google Shape;83;g635bb6bd70_1_3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0328" y="6329169"/>
            <a:ext cx="1262004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5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35bb6bd70_4_20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006CAB"/>
                </a:solidFill>
              </a:rPr>
              <a:t>AI with Deep learning</a:t>
            </a:r>
            <a:endParaRPr sz="4500" b="1">
              <a:solidFill>
                <a:srgbClr val="006CAB"/>
              </a:solidFill>
            </a:endParaRPr>
          </a:p>
        </p:txBody>
      </p:sp>
      <p:sp>
        <p:nvSpPr>
          <p:cNvPr id="141" name="Google Shape;141;g635bb6bd70_4_20"/>
          <p:cNvSpPr txBox="1">
            <a:spLocks noGrp="1"/>
          </p:cNvSpPr>
          <p:nvPr>
            <p:ph type="body" idx="2"/>
          </p:nvPr>
        </p:nvSpPr>
        <p:spPr>
          <a:xfrm>
            <a:off x="4535055" y="6217995"/>
            <a:ext cx="3969312" cy="4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r"/>
            <a:r>
              <a:rPr lang="en-AU" sz="1100" dirty="0"/>
              <a:t>Developed by </a:t>
            </a:r>
            <a:r>
              <a:rPr lang="en-US" sz="1100" dirty="0"/>
              <a:t>Christopher Watkins, </a:t>
            </a:r>
            <a:r>
              <a:rPr lang="en-US" sz="1100" dirty="0" err="1"/>
              <a:t>Zongyuan</a:t>
            </a:r>
            <a:r>
              <a:rPr lang="en-US" sz="1100" dirty="0"/>
              <a:t> Ge and Gin Tan 2019</a:t>
            </a:r>
          </a:p>
          <a:p>
            <a:pPr marL="0" indent="0" algn="r"/>
            <a:r>
              <a:rPr lang="en-US" sz="1100" dirty="0"/>
              <a:t>Updated by Mitchell Hargreaves using content by Titus Tang 2020</a:t>
            </a:r>
            <a:endParaRPr sz="1100" dirty="0"/>
          </a:p>
        </p:txBody>
      </p:sp>
      <p:sp>
        <p:nvSpPr>
          <p:cNvPr id="142" name="Google Shape;142;g635bb6bd70_4_20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Welcome to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AA625-0023-46FC-A6FC-A0A448AB769E}"/>
              </a:ext>
            </a:extLst>
          </p:cNvPr>
          <p:cNvSpPr txBox="1"/>
          <p:nvPr/>
        </p:nvSpPr>
        <p:spPr>
          <a:xfrm>
            <a:off x="4733905" y="609600"/>
            <a:ext cx="235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Gradient Descent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9A7047-0E27-434C-AD2C-0374B073648C}"/>
              </a:ext>
            </a:extLst>
          </p:cNvPr>
          <p:cNvCxnSpPr/>
          <p:nvPr/>
        </p:nvCxnSpPr>
        <p:spPr>
          <a:xfrm>
            <a:off x="3886200" y="5105400"/>
            <a:ext cx="4495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8ABD41-658C-4E08-955F-2CF22F9AA2DE}"/>
              </a:ext>
            </a:extLst>
          </p:cNvPr>
          <p:cNvCxnSpPr/>
          <p:nvPr/>
        </p:nvCxnSpPr>
        <p:spPr>
          <a:xfrm flipV="1">
            <a:off x="3886200" y="1600200"/>
            <a:ext cx="0" cy="3505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50">
            <a:extLst>
              <a:ext uri="{FF2B5EF4-FFF2-40B4-BE49-F238E27FC236}">
                <a16:creationId xmlns:a16="http://schemas.microsoft.com/office/drawing/2014/main" id="{D567007F-9DE5-4231-911A-3C36DE03ABC0}"/>
              </a:ext>
            </a:extLst>
          </p:cNvPr>
          <p:cNvSpPr/>
          <p:nvPr/>
        </p:nvSpPr>
        <p:spPr>
          <a:xfrm>
            <a:off x="4490049" y="2136476"/>
            <a:ext cx="3157268" cy="2536167"/>
          </a:xfrm>
          <a:custGeom>
            <a:avLst/>
            <a:gdLst>
              <a:gd name="connsiteX0" fmla="*/ 0 w 3157268"/>
              <a:gd name="connsiteY0" fmla="*/ 0 h 2536167"/>
              <a:gd name="connsiteX1" fmla="*/ 1570008 w 3157268"/>
              <a:gd name="connsiteY1" fmla="*/ 2536167 h 2536167"/>
              <a:gd name="connsiteX2" fmla="*/ 3157268 w 3157268"/>
              <a:gd name="connsiteY2" fmla="*/ 0 h 253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7268" h="2536167">
                <a:moveTo>
                  <a:pt x="0" y="0"/>
                </a:moveTo>
                <a:cubicBezTo>
                  <a:pt x="521898" y="1268083"/>
                  <a:pt x="1043797" y="2536167"/>
                  <a:pt x="1570008" y="2536167"/>
                </a:cubicBezTo>
                <a:cubicBezTo>
                  <a:pt x="2096219" y="2536167"/>
                  <a:pt x="2626743" y="1268083"/>
                  <a:pt x="3157268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C5275-2EFC-497A-A133-69E0924A6524}"/>
              </a:ext>
            </a:extLst>
          </p:cNvPr>
          <p:cNvSpPr txBox="1"/>
          <p:nvPr/>
        </p:nvSpPr>
        <p:spPr>
          <a:xfrm>
            <a:off x="7391400" y="52578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Weight value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F4699-1F19-44AC-9D40-45AB6240BDE7}"/>
              </a:ext>
            </a:extLst>
          </p:cNvPr>
          <p:cNvSpPr txBox="1"/>
          <p:nvPr/>
        </p:nvSpPr>
        <p:spPr>
          <a:xfrm>
            <a:off x="2971800" y="1752600"/>
            <a:ext cx="914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ACB482-6965-4C1B-8B59-96BF7DC92718}"/>
              </a:ext>
            </a:extLst>
          </p:cNvPr>
          <p:cNvSpPr/>
          <p:nvPr/>
        </p:nvSpPr>
        <p:spPr>
          <a:xfrm>
            <a:off x="4766096" y="2895600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E8D6CA-9D61-44FE-B8CB-DE1178209453}"/>
              </a:ext>
            </a:extLst>
          </p:cNvPr>
          <p:cNvSpPr/>
          <p:nvPr/>
        </p:nvSpPr>
        <p:spPr>
          <a:xfrm>
            <a:off x="5969478" y="4613696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8D4BC-0C66-4B4E-874C-D5248E9A2B8E}"/>
              </a:ext>
            </a:extLst>
          </p:cNvPr>
          <p:cNvSpPr/>
          <p:nvPr/>
        </p:nvSpPr>
        <p:spPr>
          <a:xfrm>
            <a:off x="6823496" y="3733800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88FFE-4189-4B76-8D3A-1E43F2B7050B}"/>
              </a:ext>
            </a:extLst>
          </p:cNvPr>
          <p:cNvCxnSpPr/>
          <p:nvPr/>
        </p:nvCxnSpPr>
        <p:spPr>
          <a:xfrm>
            <a:off x="4876800" y="3048000"/>
            <a:ext cx="762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FE66DD-F4AD-45FA-87ED-FE2203E772BB}"/>
              </a:ext>
            </a:extLst>
          </p:cNvPr>
          <p:cNvCxnSpPr/>
          <p:nvPr/>
        </p:nvCxnSpPr>
        <p:spPr>
          <a:xfrm flipH="1">
            <a:off x="6705600" y="3886200"/>
            <a:ext cx="1524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979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524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Backpropagation using Gradient Descent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528D91-2E7C-40B4-B71F-728EEEFE42F7}"/>
              </a:ext>
            </a:extLst>
          </p:cNvPr>
          <p:cNvSpPr/>
          <p:nvPr/>
        </p:nvSpPr>
        <p:spPr>
          <a:xfrm>
            <a:off x="4038600" y="1905000"/>
            <a:ext cx="685800" cy="6858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DE0DE3-538D-493E-8ECD-758941CED51E}"/>
              </a:ext>
            </a:extLst>
          </p:cNvPr>
          <p:cNvCxnSpPr/>
          <p:nvPr/>
        </p:nvCxnSpPr>
        <p:spPr>
          <a:xfrm>
            <a:off x="4741652" y="2244304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496922-A617-45E8-BB1D-DA517BADD499}"/>
              </a:ext>
            </a:extLst>
          </p:cNvPr>
          <p:cNvSpPr txBox="1"/>
          <p:nvPr/>
        </p:nvSpPr>
        <p:spPr>
          <a:xfrm>
            <a:off x="5257800" y="20574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BE1C19-7379-4D0B-9F4A-227CE9B9A4B1}"/>
              </a:ext>
            </a:extLst>
          </p:cNvPr>
          <p:cNvCxnSpPr>
            <a:endCxn id="3" idx="2"/>
          </p:cNvCxnSpPr>
          <p:nvPr/>
        </p:nvCxnSpPr>
        <p:spPr>
          <a:xfrm>
            <a:off x="2895600" y="18288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FFB516-1C38-4DF7-92DF-1F31D1686B65}"/>
              </a:ext>
            </a:extLst>
          </p:cNvPr>
          <p:cNvCxnSpPr>
            <a:endCxn id="3" idx="2"/>
          </p:cNvCxnSpPr>
          <p:nvPr/>
        </p:nvCxnSpPr>
        <p:spPr>
          <a:xfrm flipV="1">
            <a:off x="2895600" y="22479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34881-6347-48CA-B653-E829845540D6}"/>
              </a:ext>
            </a:extLst>
          </p:cNvPr>
          <p:cNvSpPr txBox="1"/>
          <p:nvPr/>
        </p:nvSpPr>
        <p:spPr>
          <a:xfrm>
            <a:off x="1981200" y="16002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FD676-C42F-4052-88E2-82D23A963FAD}"/>
              </a:ext>
            </a:extLst>
          </p:cNvPr>
          <p:cNvSpPr txBox="1"/>
          <p:nvPr/>
        </p:nvSpPr>
        <p:spPr>
          <a:xfrm>
            <a:off x="1981200" y="25146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FA41E-8E1E-4FCF-8D35-8BBFFB187066}"/>
              </a:ext>
            </a:extLst>
          </p:cNvPr>
          <p:cNvSpPr txBox="1"/>
          <p:nvPr/>
        </p:nvSpPr>
        <p:spPr>
          <a:xfrm>
            <a:off x="3352800" y="16764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2945F-8B2D-47C0-9F76-1C9DB912873A}"/>
              </a:ext>
            </a:extLst>
          </p:cNvPr>
          <p:cNvSpPr txBox="1"/>
          <p:nvPr/>
        </p:nvSpPr>
        <p:spPr>
          <a:xfrm>
            <a:off x="3352800" y="24808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CE8123-597D-4005-AF2B-C759DCF373C9}"/>
              </a:ext>
            </a:extLst>
          </p:cNvPr>
          <p:cNvSpPr txBox="1"/>
          <p:nvPr/>
        </p:nvSpPr>
        <p:spPr>
          <a:xfrm>
            <a:off x="4114800" y="1929826"/>
            <a:ext cx="533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CA0A9-AA6E-4843-AA5D-C43EC87FD8B9}"/>
              </a:ext>
            </a:extLst>
          </p:cNvPr>
          <p:cNvSpPr txBox="1"/>
          <p:nvPr/>
        </p:nvSpPr>
        <p:spPr>
          <a:xfrm>
            <a:off x="6629400" y="20574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40D6B3-5493-44D8-B38D-2793FE30D606}"/>
              </a:ext>
            </a:extLst>
          </p:cNvPr>
          <p:cNvSpPr/>
          <p:nvPr/>
        </p:nvSpPr>
        <p:spPr>
          <a:xfrm>
            <a:off x="6248400" y="2691825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6EAE4-3674-4A03-A491-A7B19D39E945}"/>
              </a:ext>
            </a:extLst>
          </p:cNvPr>
          <p:cNvSpPr txBox="1"/>
          <p:nvPr/>
        </p:nvSpPr>
        <p:spPr>
          <a:xfrm>
            <a:off x="6307348" y="2589748"/>
            <a:ext cx="381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4C9DCE-0913-4AE2-817F-48E15A4AACFC}"/>
              </a:ext>
            </a:extLst>
          </p:cNvPr>
          <p:cNvCxnSpPr/>
          <p:nvPr/>
        </p:nvCxnSpPr>
        <p:spPr>
          <a:xfrm>
            <a:off x="6019800" y="2362200"/>
            <a:ext cx="30480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E92615-B573-423D-91DB-E563739642D9}"/>
              </a:ext>
            </a:extLst>
          </p:cNvPr>
          <p:cNvCxnSpPr/>
          <p:nvPr/>
        </p:nvCxnSpPr>
        <p:spPr>
          <a:xfrm flipH="1">
            <a:off x="6629400" y="2362200"/>
            <a:ext cx="30480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074AFF-B289-4335-884C-8F117562B977}"/>
              </a:ext>
            </a:extLst>
          </p:cNvPr>
          <p:cNvCxnSpPr/>
          <p:nvPr/>
        </p:nvCxnSpPr>
        <p:spPr>
          <a:xfrm>
            <a:off x="6477000" y="31496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FA6A8C-452B-4EB4-ACE8-4A7FD71566B5}"/>
              </a:ext>
            </a:extLst>
          </p:cNvPr>
          <p:cNvSpPr txBox="1"/>
          <p:nvPr/>
        </p:nvSpPr>
        <p:spPr>
          <a:xfrm>
            <a:off x="5981700" y="34290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93E798-9AED-45CC-B707-0B2701262C4B}"/>
              </a:ext>
            </a:extLst>
          </p:cNvPr>
          <p:cNvCxnSpPr/>
          <p:nvPr/>
        </p:nvCxnSpPr>
        <p:spPr>
          <a:xfrm flipV="1">
            <a:off x="3581400" y="2895600"/>
            <a:ext cx="0" cy="68580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7A4CE7-1EB1-4435-B577-8A31829D9F6C}"/>
              </a:ext>
            </a:extLst>
          </p:cNvPr>
          <p:cNvCxnSpPr/>
          <p:nvPr/>
        </p:nvCxnSpPr>
        <p:spPr>
          <a:xfrm>
            <a:off x="3581400" y="3613150"/>
            <a:ext cx="25908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5B3016-295F-437A-A357-F847CCDB6888}"/>
              </a:ext>
            </a:extLst>
          </p:cNvPr>
          <p:cNvSpPr txBox="1"/>
          <p:nvPr/>
        </p:nvSpPr>
        <p:spPr>
          <a:xfrm>
            <a:off x="1524000" y="16002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539407-43B5-4F56-AA18-A8F0F48037D1}"/>
              </a:ext>
            </a:extLst>
          </p:cNvPr>
          <p:cNvSpPr txBox="1"/>
          <p:nvPr/>
        </p:nvSpPr>
        <p:spPr>
          <a:xfrm>
            <a:off x="1524000" y="25146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D7CD9D-3942-4D76-8E5B-162EB2A13727}"/>
              </a:ext>
            </a:extLst>
          </p:cNvPr>
          <p:cNvSpPr txBox="1"/>
          <p:nvPr/>
        </p:nvSpPr>
        <p:spPr>
          <a:xfrm>
            <a:off x="3352800" y="1371600"/>
            <a:ext cx="1143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0.7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-&gt;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0.78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E5318-950B-43CA-B05F-2855AE63B7D0}"/>
              </a:ext>
            </a:extLst>
          </p:cNvPr>
          <p:cNvSpPr txBox="1"/>
          <p:nvPr/>
        </p:nvSpPr>
        <p:spPr>
          <a:xfrm>
            <a:off x="3657600" y="2743200"/>
            <a:ext cx="1219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-0.3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-&gt;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-0.26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1043D0-A2C1-4643-9E6F-4C9DC6294059}"/>
              </a:ext>
            </a:extLst>
          </p:cNvPr>
          <p:cNvSpPr txBox="1"/>
          <p:nvPr/>
        </p:nvSpPr>
        <p:spPr>
          <a:xfrm>
            <a:off x="4800600" y="1447801"/>
            <a:ext cx="2133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0.56+(-0.12) = 0.44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0.624+(-0.104) = 0.52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097C0-B6BB-4023-8D1F-554DEB51B912}"/>
              </a:ext>
            </a:extLst>
          </p:cNvPr>
          <p:cNvSpPr txBox="1"/>
          <p:nvPr/>
        </p:nvSpPr>
        <p:spPr>
          <a:xfrm>
            <a:off x="7467600" y="20574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EC6CB2-B30E-46F9-B7D8-95EC3A8210E5}"/>
              </a:ext>
            </a:extLst>
          </p:cNvPr>
          <p:cNvSpPr txBox="1"/>
          <p:nvPr/>
        </p:nvSpPr>
        <p:spPr>
          <a:xfrm>
            <a:off x="6781800" y="3429000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0.56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-&gt;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0.48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1E8174-73E8-41EB-91D7-DA8B48E7A0FE}"/>
              </a:ext>
            </a:extLst>
          </p:cNvPr>
          <p:cNvSpPr txBox="1"/>
          <p:nvPr/>
        </p:nvSpPr>
        <p:spPr>
          <a:xfrm>
            <a:off x="1524000" y="3581401"/>
            <a:ext cx="1371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rate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Curved Connector 44">
            <a:extLst>
              <a:ext uri="{FF2B5EF4-FFF2-40B4-BE49-F238E27FC236}">
                <a16:creationId xmlns:a16="http://schemas.microsoft.com/office/drawing/2014/main" id="{4080DA73-8673-4036-94CD-FAF41B636E17}"/>
              </a:ext>
            </a:extLst>
          </p:cNvPr>
          <p:cNvCxnSpPr/>
          <p:nvPr/>
        </p:nvCxnSpPr>
        <p:spPr>
          <a:xfrm flipV="1">
            <a:off x="2819400" y="3505200"/>
            <a:ext cx="685800" cy="2286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">
            <a:extLst>
              <a:ext uri="{FF2B5EF4-FFF2-40B4-BE49-F238E27FC236}">
                <a16:creationId xmlns:a16="http://schemas.microsoft.com/office/drawing/2014/main" id="{AFCADE56-FDC1-4272-9388-7198775F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1" y="4419600"/>
            <a:ext cx="5412810" cy="304799"/>
          </a:xfrm>
          <a:prstGeom prst="rect">
            <a:avLst/>
          </a:prstGeom>
          <a:noFill/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141A4901-D235-4945-8DD9-64D27F2BA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4952999"/>
            <a:ext cx="5486399" cy="290869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BA5B0C-D2AB-4D6F-90AE-7465B0C23641}"/>
              </a:ext>
            </a:extLst>
          </p:cNvPr>
          <p:cNvSpPr txBox="1"/>
          <p:nvPr/>
        </p:nvSpPr>
        <p:spPr>
          <a:xfrm>
            <a:off x="1752600" y="5486399"/>
            <a:ext cx="5715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 has reduced from 0.56 to 0.48</a:t>
            </a:r>
          </a:p>
        </p:txBody>
      </p:sp>
    </p:spTree>
    <p:extLst>
      <p:ext uri="{BB962C8B-B14F-4D97-AF65-F5344CB8AC3E}">
        <p14:creationId xmlns:p14="http://schemas.microsoft.com/office/powerpoint/2010/main" val="55982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31AD93-CA14-463C-996A-270DEEC248A0}"/>
              </a:ext>
            </a:extLst>
          </p:cNvPr>
          <p:cNvSpPr txBox="1"/>
          <p:nvPr/>
        </p:nvSpPr>
        <p:spPr>
          <a:xfrm>
            <a:off x="729306" y="381000"/>
            <a:ext cx="27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Activation Functions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EDDF6-B915-4C0B-94F5-095D996A613F}"/>
              </a:ext>
            </a:extLst>
          </p:cNvPr>
          <p:cNvSpPr txBox="1"/>
          <p:nvPr/>
        </p:nvSpPr>
        <p:spPr>
          <a:xfrm>
            <a:off x="2209799" y="4038600"/>
            <a:ext cx="7848600" cy="18528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AU" sz="2000" dirty="0"/>
              <a:t> Introduces nonlinearities to the network.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AU" sz="2000" dirty="0"/>
              <a:t> Allows for the modelling of more complex non-linear functions.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AU" sz="2000" dirty="0"/>
              <a:t> Most popular is the </a:t>
            </a:r>
            <a:r>
              <a:rPr lang="en-AU" sz="2000" dirty="0" err="1"/>
              <a:t>ReLU</a:t>
            </a:r>
            <a:r>
              <a:rPr lang="en-AU" sz="2000" dirty="0"/>
              <a:t>.</a:t>
            </a:r>
            <a:endParaRPr 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41CC9E-0D14-4656-8359-ECDA86F3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0201"/>
            <a:ext cx="17430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516ED25-EB11-4485-8405-6713EA50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600200"/>
            <a:ext cx="17907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241EA8-066D-40D3-B05F-2ACCFB31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650" y="1419226"/>
            <a:ext cx="17335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3AFE07C-FBC0-4C76-B46F-C7B4DDEA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3725" y="1457326"/>
            <a:ext cx="14382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24FC2CD-BF89-49AD-B803-A8E6D49B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53475" y="1466850"/>
            <a:ext cx="15335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211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1858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Loop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BA5B0C-D2AB-4D6F-90AE-7465B0C23641}"/>
              </a:ext>
            </a:extLst>
          </p:cNvPr>
          <p:cNvSpPr txBox="1"/>
          <p:nvPr/>
        </p:nvSpPr>
        <p:spPr>
          <a:xfrm>
            <a:off x="914400" y="2447636"/>
            <a:ext cx="509154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network outputs (Forward pass)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Loss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Calculate Gradients (Backward pass)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Update weights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2ADAE0-3C0E-442F-AAB6-427AF156EAAA}"/>
              </a:ext>
            </a:extLst>
          </p:cNvPr>
          <p:cNvCxnSpPr>
            <a:cxnSpLocks/>
          </p:cNvCxnSpPr>
          <p:nvPr/>
        </p:nvCxnSpPr>
        <p:spPr>
          <a:xfrm>
            <a:off x="3460174" y="4318000"/>
            <a:ext cx="421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194EED-3210-47EE-80E3-2DBB578C42AC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460174" y="3771075"/>
            <a:ext cx="0" cy="5469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F8BC42-CBBD-40F6-AA96-9566774F0666}"/>
              </a:ext>
            </a:extLst>
          </p:cNvPr>
          <p:cNvCxnSpPr>
            <a:cxnSpLocks/>
          </p:cNvCxnSpPr>
          <p:nvPr/>
        </p:nvCxnSpPr>
        <p:spPr>
          <a:xfrm>
            <a:off x="7676574" y="2050472"/>
            <a:ext cx="0" cy="22675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33F5C5-1D82-4341-8ACF-6044685A9486}"/>
              </a:ext>
            </a:extLst>
          </p:cNvPr>
          <p:cNvCxnSpPr>
            <a:cxnSpLocks/>
          </p:cNvCxnSpPr>
          <p:nvPr/>
        </p:nvCxnSpPr>
        <p:spPr>
          <a:xfrm>
            <a:off x="3460174" y="2050472"/>
            <a:ext cx="421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8D2B5E-EF65-48E2-A377-95BDA0B0C2F9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60174" y="2050472"/>
            <a:ext cx="0" cy="3971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65C4651-A172-412A-ACC0-7FFEE3DF5ED1}"/>
              </a:ext>
            </a:extLst>
          </p:cNvPr>
          <p:cNvSpPr/>
          <p:nvPr/>
        </p:nvSpPr>
        <p:spPr>
          <a:xfrm>
            <a:off x="7676574" y="2909300"/>
            <a:ext cx="2306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Continue for all data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3B259EC-3697-40F7-8063-46E547588042}"/>
              </a:ext>
            </a:extLst>
          </p:cNvPr>
          <p:cNvSpPr/>
          <p:nvPr/>
        </p:nvSpPr>
        <p:spPr>
          <a:xfrm>
            <a:off x="914399" y="4493337"/>
            <a:ext cx="8968503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  <a:buFont typeface="Wingdings" pitchFamily="2" charset="2"/>
              <a:buChar char="ü"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</a:rPr>
              <a:t> Each group of data is called a batch</a:t>
            </a:r>
          </a:p>
          <a:p>
            <a:pPr lvl="0">
              <a:lnSpc>
                <a:spcPct val="200000"/>
              </a:lnSpc>
              <a:buClrTx/>
              <a:buFont typeface="Wingdings" pitchFamily="2" charset="2"/>
              <a:buChar char="ü"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</a:rPr>
              <a:t> One run through of the dataset is called an epoch</a:t>
            </a:r>
          </a:p>
        </p:txBody>
      </p:sp>
    </p:spTree>
    <p:extLst>
      <p:ext uri="{BB962C8B-B14F-4D97-AF65-F5344CB8AC3E}">
        <p14:creationId xmlns:p14="http://schemas.microsoft.com/office/powerpoint/2010/main" val="1345118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211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Validation Loop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BA5B0C-D2AB-4D6F-90AE-7465B0C23641}"/>
              </a:ext>
            </a:extLst>
          </p:cNvPr>
          <p:cNvSpPr txBox="1"/>
          <p:nvPr/>
        </p:nvSpPr>
        <p:spPr>
          <a:xfrm>
            <a:off x="914400" y="2676405"/>
            <a:ext cx="509154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network outputs (Forward pass)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loss and validation metrics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Update metrics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2ADAE0-3C0E-442F-AAB6-427AF156EAAA}"/>
              </a:ext>
            </a:extLst>
          </p:cNvPr>
          <p:cNvCxnSpPr>
            <a:cxnSpLocks/>
          </p:cNvCxnSpPr>
          <p:nvPr/>
        </p:nvCxnSpPr>
        <p:spPr>
          <a:xfrm>
            <a:off x="3460174" y="4318000"/>
            <a:ext cx="421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194EED-3210-47EE-80E3-2DBB578C42AC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460174" y="3692068"/>
            <a:ext cx="0" cy="62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F8BC42-CBBD-40F6-AA96-9566774F0666}"/>
              </a:ext>
            </a:extLst>
          </p:cNvPr>
          <p:cNvCxnSpPr>
            <a:cxnSpLocks/>
          </p:cNvCxnSpPr>
          <p:nvPr/>
        </p:nvCxnSpPr>
        <p:spPr>
          <a:xfrm>
            <a:off x="7676574" y="2050472"/>
            <a:ext cx="0" cy="22675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33F5C5-1D82-4341-8ACF-6044685A9486}"/>
              </a:ext>
            </a:extLst>
          </p:cNvPr>
          <p:cNvCxnSpPr>
            <a:cxnSpLocks/>
          </p:cNvCxnSpPr>
          <p:nvPr/>
        </p:nvCxnSpPr>
        <p:spPr>
          <a:xfrm>
            <a:off x="3460174" y="2050472"/>
            <a:ext cx="421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8D2B5E-EF65-48E2-A377-95BDA0B0C2F9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60174" y="2050472"/>
            <a:ext cx="0" cy="625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65C4651-A172-412A-ACC0-7FFEE3DF5ED1}"/>
              </a:ext>
            </a:extLst>
          </p:cNvPr>
          <p:cNvSpPr/>
          <p:nvPr/>
        </p:nvSpPr>
        <p:spPr>
          <a:xfrm>
            <a:off x="7676574" y="2909300"/>
            <a:ext cx="2306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Continue for all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D9C3DE-2B33-4CAA-8EED-1E3216D21F36}"/>
              </a:ext>
            </a:extLst>
          </p:cNvPr>
          <p:cNvSpPr/>
          <p:nvPr/>
        </p:nvSpPr>
        <p:spPr>
          <a:xfrm>
            <a:off x="914399" y="4493337"/>
            <a:ext cx="8968503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  <a:buFont typeface="Wingdings" pitchFamily="2" charset="2"/>
              <a:buChar char="ü"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</a:rPr>
              <a:t> The weights are not updated during validation</a:t>
            </a:r>
          </a:p>
          <a:p>
            <a:pPr lvl="0">
              <a:lnSpc>
                <a:spcPct val="200000"/>
              </a:lnSpc>
              <a:buClrTx/>
              <a:buFont typeface="Wingdings" pitchFamily="2" charset="2"/>
              <a:buChar char="ü"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</a:rPr>
              <a:t> Validation will often involve additional metrics not used in training</a:t>
            </a:r>
          </a:p>
        </p:txBody>
      </p:sp>
    </p:spTree>
    <p:extLst>
      <p:ext uri="{BB962C8B-B14F-4D97-AF65-F5344CB8AC3E}">
        <p14:creationId xmlns:p14="http://schemas.microsoft.com/office/powerpoint/2010/main" val="91794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4700" dirty="0"/>
              <a:t>TensorFlow and </a:t>
            </a:r>
            <a:r>
              <a:rPr lang="en-GB" sz="4700" dirty="0" err="1"/>
              <a:t>PyTorch</a:t>
            </a:r>
            <a:endParaRPr lang="en-AU" sz="47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8D67474-42E0-4A28-95FC-D4D26B34D6E1}"/>
              </a:ext>
            </a:extLst>
          </p:cNvPr>
          <p:cNvSpPr txBox="1">
            <a:spLocks/>
          </p:cNvSpPr>
          <p:nvPr/>
        </p:nvSpPr>
        <p:spPr>
          <a:xfrm>
            <a:off x="5726545" y="6613124"/>
            <a:ext cx="2807855" cy="24487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sz="1200" dirty="0"/>
              <a:t>Developed by Mitchell Hargreaves 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112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43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Defining a model with Sequential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9BA194-6E64-4314-B745-DAD4D843D791}"/>
              </a:ext>
            </a:extLst>
          </p:cNvPr>
          <p:cNvSpPr/>
          <p:nvPr/>
        </p:nvSpPr>
        <p:spPr>
          <a:xfrm>
            <a:off x="914400" y="1429289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 err="1">
                <a:solidFill>
                  <a:prstClr val="black"/>
                </a:solidFill>
                <a:latin typeface="Calibri"/>
              </a:rPr>
              <a:t>Keras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5A847-9E5E-4586-B3AE-B60A40F03486}"/>
              </a:ext>
            </a:extLst>
          </p:cNvPr>
          <p:cNvSpPr/>
          <p:nvPr/>
        </p:nvSpPr>
        <p:spPr>
          <a:xfrm>
            <a:off x="6096000" y="1424747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 err="1">
                <a:solidFill>
                  <a:prstClr val="black"/>
                </a:solidFill>
                <a:latin typeface="Calibri"/>
              </a:rPr>
              <a:t>PyTorch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691FD-039E-45FA-868E-622881D1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48978"/>
            <a:ext cx="3971925" cy="158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D36B3-29E7-4487-9887-2F510959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6630"/>
            <a:ext cx="28003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43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Defining a model with Sequential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9BA194-6E64-4314-B745-DAD4D843D791}"/>
              </a:ext>
            </a:extLst>
          </p:cNvPr>
          <p:cNvSpPr/>
          <p:nvPr/>
        </p:nvSpPr>
        <p:spPr>
          <a:xfrm>
            <a:off x="914400" y="1436330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</a:rPr>
              <a:t>TensorFlow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5A847-9E5E-4586-B3AE-B60A40F03486}"/>
              </a:ext>
            </a:extLst>
          </p:cNvPr>
          <p:cNvSpPr/>
          <p:nvPr/>
        </p:nvSpPr>
        <p:spPr>
          <a:xfrm>
            <a:off x="6631709" y="1433831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 err="1">
                <a:solidFill>
                  <a:prstClr val="black"/>
                </a:solidFill>
                <a:latin typeface="Calibri"/>
              </a:rPr>
              <a:t>PyTorch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8E3A0-0E5E-4729-854E-A5418038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00262"/>
            <a:ext cx="5038725" cy="265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01072-0540-41BF-9C2C-EB5AE852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09" y="2100262"/>
            <a:ext cx="35242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CE164E-E037-423A-8A8A-46274C2AF3FF}"/>
              </a:ext>
            </a:extLst>
          </p:cNvPr>
          <p:cNvSpPr txBox="1"/>
          <p:nvPr/>
        </p:nvSpPr>
        <p:spPr>
          <a:xfrm>
            <a:off x="914400" y="609600"/>
            <a:ext cx="43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Defining a model with Sequential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520C73-7CCC-4B96-B65C-E60F455672F5}"/>
              </a:ext>
            </a:extLst>
          </p:cNvPr>
          <p:cNvSpPr/>
          <p:nvPr/>
        </p:nvSpPr>
        <p:spPr>
          <a:xfrm>
            <a:off x="914400" y="1436330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</a:rPr>
              <a:t>TensorFlow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275CA-F6B4-4447-A869-077497A15ADE}"/>
              </a:ext>
            </a:extLst>
          </p:cNvPr>
          <p:cNvSpPr/>
          <p:nvPr/>
        </p:nvSpPr>
        <p:spPr>
          <a:xfrm>
            <a:off x="7287491" y="1436330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 err="1">
                <a:solidFill>
                  <a:prstClr val="black"/>
                </a:solidFill>
                <a:latin typeface="Calibri"/>
              </a:rPr>
              <a:t>PyTorch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F2FC8-124C-45D2-937B-F56668DB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91" y="2200275"/>
            <a:ext cx="3333750" cy="2495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EA649E-4929-4A27-BD84-40D3C22B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00275"/>
            <a:ext cx="60674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9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8808" y="1959605"/>
            <a:ext cx="6250592" cy="1180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Pretrained Models</a:t>
            </a:r>
            <a:endParaRPr lang="en-AU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8D67474-42E0-4A28-95FC-D4D26B34D6E1}"/>
              </a:ext>
            </a:extLst>
          </p:cNvPr>
          <p:cNvSpPr txBox="1">
            <a:spLocks/>
          </p:cNvSpPr>
          <p:nvPr/>
        </p:nvSpPr>
        <p:spPr>
          <a:xfrm>
            <a:off x="5486399" y="6613124"/>
            <a:ext cx="3048001" cy="24487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sz="1200" dirty="0"/>
              <a:t>Developed by Titus Tang and Mitchell Hargreaves 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260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17AD97-D363-4BD2-840C-245115DC0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29866"/>
              </p:ext>
            </p:extLst>
          </p:nvPr>
        </p:nvGraphicFramePr>
        <p:xfrm>
          <a:off x="1295400" y="1354545"/>
          <a:ext cx="8305800" cy="2377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35689457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3520609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48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13:00 –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Lecture 1 – Deep Learning Revision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8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13:30 – 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2000" dirty="0"/>
                        <a:t>Lecture 1 – TensorFlow vs </a:t>
                      </a:r>
                      <a:r>
                        <a:rPr lang="en-AU" sz="2000" dirty="0" err="1"/>
                        <a:t>PyTorch</a:t>
                      </a:r>
                      <a:r>
                        <a:rPr lang="en-AU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54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13:45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Workshop 1 – Deep Learning with </a:t>
                      </a:r>
                      <a:r>
                        <a:rPr lang="en-AU" sz="2000" dirty="0" err="1"/>
                        <a:t>PyTorch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856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15:00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2000" dirty="0"/>
                        <a:t>Lecture 2  Pretrained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3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15:30 – 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Homework and Question 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291407"/>
                  </a:ext>
                </a:extLst>
              </a:tr>
            </a:tbl>
          </a:graphicData>
        </a:graphic>
      </p:graphicFrame>
      <p:sp>
        <p:nvSpPr>
          <p:cNvPr id="10" name="Google Shape;277;g635bb6bd70_9_43">
            <a:extLst>
              <a:ext uri="{FF2B5EF4-FFF2-40B4-BE49-F238E27FC236}">
                <a16:creationId xmlns:a16="http://schemas.microsoft.com/office/drawing/2014/main" id="{C5DCCA56-B68C-4D58-B145-2FDB9540167F}"/>
              </a:ext>
            </a:extLst>
          </p:cNvPr>
          <p:cNvSpPr txBox="1">
            <a:spLocks/>
          </p:cNvSpPr>
          <p:nvPr/>
        </p:nvSpPr>
        <p:spPr>
          <a:xfrm>
            <a:off x="465000" y="356438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Part 1 Itinerary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BFAC2F-71DB-4940-8966-3BB9CB36EB07}"/>
                  </a:ext>
                </a:extLst>
              </p14:cNvPr>
              <p14:cNvContentPartPr/>
              <p14:nvPr/>
            </p14:nvContentPartPr>
            <p14:xfrm>
              <a:off x="-610462" y="224322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BFAC2F-71DB-4940-8966-3BB9CB36EB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19102" y="223458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003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7822BF-D64C-4751-870B-E2C4768F3AD9}"/>
              </a:ext>
            </a:extLst>
          </p:cNvPr>
          <p:cNvSpPr txBox="1"/>
          <p:nvPr/>
        </p:nvSpPr>
        <p:spPr>
          <a:xfrm>
            <a:off x="609600" y="361890"/>
            <a:ext cx="463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Building a Convolutional Neural Net</a:t>
            </a:r>
            <a:endParaRPr lang="en-US" sz="2400" dirty="0"/>
          </a:p>
        </p:txBody>
      </p:sp>
      <p:pic>
        <p:nvPicPr>
          <p:cNvPr id="3" name="Picture 2" descr="D:\Dropbox\Deep Learning Workshops\Media\vgg16.png">
            <a:extLst>
              <a:ext uri="{FF2B5EF4-FFF2-40B4-BE49-F238E27FC236}">
                <a16:creationId xmlns:a16="http://schemas.microsoft.com/office/drawing/2014/main" id="{BBE6A3DF-974C-4056-8F37-0650898C9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5839239" cy="3429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4DC84-15C4-4F76-B94B-70DE148313DF}"/>
              </a:ext>
            </a:extLst>
          </p:cNvPr>
          <p:cNvSpPr txBox="1"/>
          <p:nvPr/>
        </p:nvSpPr>
        <p:spPr>
          <a:xfrm>
            <a:off x="7467600" y="1580227"/>
            <a:ext cx="396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Convolutions to find features, activations to filter good features, pooling to select the best features.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Repeat stacking of layers to find features of features -&gt; high level features.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7839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649CE4-63A8-4E06-AED3-3A5DDCF67F61}"/>
              </a:ext>
            </a:extLst>
          </p:cNvPr>
          <p:cNvSpPr txBox="1"/>
          <p:nvPr/>
        </p:nvSpPr>
        <p:spPr>
          <a:xfrm>
            <a:off x="685800" y="304800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Convolutions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CA5CD-D120-4E71-A706-F568E1147DF0}"/>
              </a:ext>
            </a:extLst>
          </p:cNvPr>
          <p:cNvSpPr txBox="1"/>
          <p:nvPr/>
        </p:nvSpPr>
        <p:spPr>
          <a:xfrm>
            <a:off x="5943600" y="1718607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AU" sz="2000" dirty="0"/>
              <a:t> The kernel represents the pattern to be detected.</a:t>
            </a:r>
          </a:p>
          <a:p>
            <a:pPr>
              <a:buFont typeface="Wingdings" pitchFamily="2" charset="2"/>
              <a:buChar char="ü"/>
            </a:pPr>
            <a:endParaRPr lang="en-AU" sz="2000" dirty="0"/>
          </a:p>
          <a:p>
            <a:pPr>
              <a:buFont typeface="Wingdings" pitchFamily="2" charset="2"/>
              <a:buChar char="ü"/>
            </a:pPr>
            <a:r>
              <a:rPr lang="en-AU" sz="2000" dirty="0"/>
              <a:t> The more the input matches the kernel, the more positive the output response would be.</a:t>
            </a:r>
          </a:p>
          <a:p>
            <a:pPr>
              <a:buFont typeface="Wingdings" pitchFamily="2" charset="2"/>
              <a:buChar char="ü"/>
            </a:pPr>
            <a:endParaRPr lang="en-AU" sz="2000" dirty="0"/>
          </a:p>
          <a:p>
            <a:pPr>
              <a:buFont typeface="Wingdings" pitchFamily="2" charset="2"/>
              <a:buChar char="ü"/>
            </a:pPr>
            <a:r>
              <a:rPr lang="en-AU" sz="2000" dirty="0"/>
              <a:t> Convolutions are pattern detectors.</a:t>
            </a:r>
          </a:p>
        </p:txBody>
      </p:sp>
      <p:pic>
        <p:nvPicPr>
          <p:cNvPr id="4" name="Picture 2" descr="D:\Dropbox\Deep Learning Workshops\Media\convolution.png">
            <a:extLst>
              <a:ext uri="{FF2B5EF4-FFF2-40B4-BE49-F238E27FC236}">
                <a16:creationId xmlns:a16="http://schemas.microsoft.com/office/drawing/2014/main" id="{C6CAAE3E-3013-4C90-BC05-1E46D7BD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499" y="1295400"/>
            <a:ext cx="3967745" cy="2387187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EB7D106-FD22-4010-8AA8-79836CC9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501" y="4124980"/>
            <a:ext cx="3281019" cy="5232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840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3833F3-D8AE-4E25-8E8C-B214EE10F3E7}"/>
              </a:ext>
            </a:extLst>
          </p:cNvPr>
          <p:cNvSpPr txBox="1"/>
          <p:nvPr/>
        </p:nvSpPr>
        <p:spPr>
          <a:xfrm>
            <a:off x="685800" y="304800"/>
            <a:ext cx="2820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Convolution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195F4-F093-443C-93F8-5F923716B6CC}"/>
              </a:ext>
            </a:extLst>
          </p:cNvPr>
          <p:cNvSpPr txBox="1"/>
          <p:nvPr/>
        </p:nvSpPr>
        <p:spPr>
          <a:xfrm>
            <a:off x="1447800" y="1033046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Input patch</a:t>
            </a: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826866-6E7D-478D-9A4B-38BA2F1C38E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52400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216AAD-C05F-48E6-865B-5FBFB2157042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152400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8DA15E-AB4C-4C45-9B33-4F548527F4CB}"/>
              </a:ext>
            </a:extLst>
          </p:cNvPr>
          <p:cNvSpPr txBox="1"/>
          <p:nvPr/>
        </p:nvSpPr>
        <p:spPr>
          <a:xfrm>
            <a:off x="3099756" y="190500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*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6FA9F-5870-4EF4-9C54-AD625EC61DE5}"/>
              </a:ext>
            </a:extLst>
          </p:cNvPr>
          <p:cNvSpPr txBox="1"/>
          <p:nvPr/>
        </p:nvSpPr>
        <p:spPr>
          <a:xfrm>
            <a:off x="5334000" y="182880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=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C1FF6-19F0-40F6-BE98-CCABB16B21F7}"/>
              </a:ext>
            </a:extLst>
          </p:cNvPr>
          <p:cNvSpPr/>
          <p:nvPr/>
        </p:nvSpPr>
        <p:spPr>
          <a:xfrm>
            <a:off x="6006977" y="1905000"/>
            <a:ext cx="444353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AU" sz="2000" dirty="0"/>
              <a:t>39</a:t>
            </a:r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1E8543-5835-49B9-88A5-3BD9DD9A454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04800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CBEE76-4E7F-4373-B959-1CBF85AD571E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304800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F5FE9CE-607B-4FB0-B4C9-39A26A789328}"/>
              </a:ext>
            </a:extLst>
          </p:cNvPr>
          <p:cNvSpPr txBox="1"/>
          <p:nvPr/>
        </p:nvSpPr>
        <p:spPr>
          <a:xfrm>
            <a:off x="3099756" y="342900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*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E9516-9BC4-40BA-96A1-0CF024E61AE9}"/>
              </a:ext>
            </a:extLst>
          </p:cNvPr>
          <p:cNvSpPr txBox="1"/>
          <p:nvPr/>
        </p:nvSpPr>
        <p:spPr>
          <a:xfrm>
            <a:off x="5334000" y="335280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=</a:t>
            </a:r>
            <a:endParaRPr lang="en-US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9F4E1-2622-4DC3-83E9-6CB666906C69}"/>
              </a:ext>
            </a:extLst>
          </p:cNvPr>
          <p:cNvSpPr/>
          <p:nvPr/>
        </p:nvSpPr>
        <p:spPr>
          <a:xfrm>
            <a:off x="6061058" y="3429000"/>
            <a:ext cx="39869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/>
              <a:t>8</a:t>
            </a:r>
            <a:endParaRPr lang="en-US" sz="2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EBF1C0-5572-41AB-9254-D8893F35DCAC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460248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0E3B70F-9577-41C2-95FE-904FBE426B11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460248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60AAB49-D9C9-4BA5-9063-B3AD3A4BCF20}"/>
              </a:ext>
            </a:extLst>
          </p:cNvPr>
          <p:cNvSpPr txBox="1"/>
          <p:nvPr/>
        </p:nvSpPr>
        <p:spPr>
          <a:xfrm>
            <a:off x="3099756" y="498348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*</a:t>
            </a:r>
            <a:endParaRPr 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9AFA1-B618-40CB-8899-2C4698B8A0B5}"/>
              </a:ext>
            </a:extLst>
          </p:cNvPr>
          <p:cNvSpPr txBox="1"/>
          <p:nvPr/>
        </p:nvSpPr>
        <p:spPr>
          <a:xfrm>
            <a:off x="5334000" y="490728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=</a:t>
            </a:r>
            <a:endParaRPr lang="en-US" sz="28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7CA133-7CB7-4103-BC12-61B441312471}"/>
              </a:ext>
            </a:extLst>
          </p:cNvPr>
          <p:cNvSpPr/>
          <p:nvPr/>
        </p:nvSpPr>
        <p:spPr>
          <a:xfrm>
            <a:off x="6094363" y="4983480"/>
            <a:ext cx="393057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AU" sz="2000" dirty="0"/>
              <a:t>-7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153DE-6310-4369-A18D-87ADE42624F8}"/>
              </a:ext>
            </a:extLst>
          </p:cNvPr>
          <p:cNvSpPr txBox="1"/>
          <p:nvPr/>
        </p:nvSpPr>
        <p:spPr>
          <a:xfrm>
            <a:off x="3581400" y="1033046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Kernel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F07902-09EB-4128-AC30-7AA2757E22FB}"/>
              </a:ext>
            </a:extLst>
          </p:cNvPr>
          <p:cNvSpPr txBox="1"/>
          <p:nvPr/>
        </p:nvSpPr>
        <p:spPr>
          <a:xfrm>
            <a:off x="5486400" y="1033046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Output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4B3706-7C8D-4FF6-ABBF-F198402DCCC8}"/>
              </a:ext>
            </a:extLst>
          </p:cNvPr>
          <p:cNvSpPr txBox="1"/>
          <p:nvPr/>
        </p:nvSpPr>
        <p:spPr>
          <a:xfrm>
            <a:off x="6934200" y="1905000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Good match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8BB2C-E9A4-46A0-A8F3-A2704130E025}"/>
              </a:ext>
            </a:extLst>
          </p:cNvPr>
          <p:cNvSpPr txBox="1"/>
          <p:nvPr/>
        </p:nvSpPr>
        <p:spPr>
          <a:xfrm>
            <a:off x="6934200" y="3429000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Poor match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6A1210-104A-4C6F-A90D-DD7BEA4ECB8C}"/>
              </a:ext>
            </a:extLst>
          </p:cNvPr>
          <p:cNvSpPr txBox="1"/>
          <p:nvPr/>
        </p:nvSpPr>
        <p:spPr>
          <a:xfrm>
            <a:off x="6934200" y="4995446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Poor match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257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59F6ED-808A-4798-A9D9-20C3294F72FB}"/>
              </a:ext>
            </a:extLst>
          </p:cNvPr>
          <p:cNvSpPr txBox="1"/>
          <p:nvPr/>
        </p:nvSpPr>
        <p:spPr>
          <a:xfrm>
            <a:off x="609600" y="304800"/>
            <a:ext cx="3582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Residual Networks - </a:t>
            </a:r>
            <a:r>
              <a:rPr lang="en-AU" sz="2400" dirty="0" err="1"/>
              <a:t>Resnet</a:t>
            </a:r>
            <a:endParaRPr lang="en-US" sz="2400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F435795-B177-4364-9356-44791BCA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028701"/>
            <a:ext cx="32385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733D5D4D-80C2-41F6-9E0F-BE49FB77F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1" y="1066800"/>
            <a:ext cx="3714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260CE-34F3-4F42-B0C6-C11F68CE934E}"/>
              </a:ext>
            </a:extLst>
          </p:cNvPr>
          <p:cNvSpPr txBox="1"/>
          <p:nvPr/>
        </p:nvSpPr>
        <p:spPr>
          <a:xfrm>
            <a:off x="5467351" y="5528845"/>
            <a:ext cx="1752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Resnet-56, 2015 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0F7797-5F92-4162-998C-B1E20DAE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1" y="1066801"/>
            <a:ext cx="1443793" cy="484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D7AC-926B-472B-B771-385569B3BE55}"/>
              </a:ext>
            </a:extLst>
          </p:cNvPr>
          <p:cNvCxnSpPr>
            <a:cxnSpLocks/>
          </p:cNvCxnSpPr>
          <p:nvPr/>
        </p:nvCxnSpPr>
        <p:spPr>
          <a:xfrm flipV="1">
            <a:off x="2362200" y="1066800"/>
            <a:ext cx="1447800" cy="19050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39E39-1F8E-4B0D-AA9D-008AAD78A50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381250" y="3462338"/>
            <a:ext cx="1428750" cy="236696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A907D7D-5E2B-416B-A178-A4C217B2E058}"/>
              </a:ext>
            </a:extLst>
          </p:cNvPr>
          <p:cNvSpPr/>
          <p:nvPr/>
        </p:nvSpPr>
        <p:spPr>
          <a:xfrm>
            <a:off x="2133600" y="3014930"/>
            <a:ext cx="228600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B4D01-B889-49F3-89D3-0A3B97CD4743}"/>
              </a:ext>
            </a:extLst>
          </p:cNvPr>
          <p:cNvSpPr txBox="1"/>
          <p:nvPr/>
        </p:nvSpPr>
        <p:spPr>
          <a:xfrm>
            <a:off x="6172200" y="1255455"/>
            <a:ext cx="51816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The right branch contains the typical layers of a conv-net.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The left branch allows the backpropagated errors to flow directly through without being diminished through the layers on the right.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Avoids the vanishing gradient problem.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835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aper Explanation - Deep Residual Learning for Image ...">
            <a:extLst>
              <a:ext uri="{FF2B5EF4-FFF2-40B4-BE49-F238E27FC236}">
                <a16:creationId xmlns:a16="http://schemas.microsoft.com/office/drawing/2014/main" id="{70913DE9-3D14-43E9-A7EC-6242DCD6D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95" y="1952625"/>
            <a:ext cx="780961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66446C-00C3-4554-8ADA-6D4761692633}"/>
              </a:ext>
            </a:extLst>
          </p:cNvPr>
          <p:cNvSpPr txBox="1"/>
          <p:nvPr/>
        </p:nvSpPr>
        <p:spPr>
          <a:xfrm>
            <a:off x="609600" y="381000"/>
            <a:ext cx="5460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Residual Blocks and Skip Connections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78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9C9721-FE57-451E-AE27-6190F71DCF3D}"/>
              </a:ext>
            </a:extLst>
          </p:cNvPr>
          <p:cNvSpPr txBox="1"/>
          <p:nvPr/>
        </p:nvSpPr>
        <p:spPr>
          <a:xfrm>
            <a:off x="609600" y="381000"/>
            <a:ext cx="4600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Implementing Layers in </a:t>
            </a:r>
            <a:r>
              <a:rPr lang="en-AU" sz="2400" dirty="0" err="1"/>
              <a:t>PyTorch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4C9E09-C759-47DA-824D-A2DC461A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02" y="962506"/>
            <a:ext cx="7686675" cy="49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3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5C65F-784D-40D9-872F-93F49EFB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78" y="997132"/>
            <a:ext cx="5193723" cy="4863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EE056-BA1E-4DAD-9A08-969FEADF4FB4}"/>
              </a:ext>
            </a:extLst>
          </p:cNvPr>
          <p:cNvSpPr txBox="1"/>
          <p:nvPr/>
        </p:nvSpPr>
        <p:spPr>
          <a:xfrm>
            <a:off x="609600" y="381000"/>
            <a:ext cx="4600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Implementing Layers in </a:t>
            </a:r>
            <a:r>
              <a:rPr lang="en-AU" sz="2400" dirty="0" err="1"/>
              <a:t>PyTorch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3709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view: ResNet — Winner of ILSVRC 2015 (Image ...">
            <a:extLst>
              <a:ext uri="{FF2B5EF4-FFF2-40B4-BE49-F238E27FC236}">
                <a16:creationId xmlns:a16="http://schemas.microsoft.com/office/drawing/2014/main" id="{13C5A0A3-D22B-4DB2-BF89-1B5A794F8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43" y="1285210"/>
            <a:ext cx="9739313" cy="42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C6EE58-9217-4265-9E1C-8D086F826FC9}"/>
              </a:ext>
            </a:extLst>
          </p:cNvPr>
          <p:cNvSpPr txBox="1"/>
          <p:nvPr/>
        </p:nvSpPr>
        <p:spPr>
          <a:xfrm>
            <a:off x="609600" y="381000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VGG vs </a:t>
            </a:r>
            <a:r>
              <a:rPr lang="en-AU" sz="2400" dirty="0" err="1"/>
              <a:t>ResNet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560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267B1D-FAF4-4D08-B7AC-23C0839A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1" y="459581"/>
            <a:ext cx="11164698" cy="43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4D0E6-5BE7-41D8-B7C6-59800D045D10}"/>
              </a:ext>
            </a:extLst>
          </p:cNvPr>
          <p:cNvSpPr txBox="1"/>
          <p:nvPr/>
        </p:nvSpPr>
        <p:spPr>
          <a:xfrm>
            <a:off x="533400" y="304800"/>
            <a:ext cx="611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Visualising Layers of a Convolutional Neural Net</a:t>
            </a:r>
            <a:endParaRPr lang="en-US" sz="2400" dirty="0"/>
          </a:p>
        </p:txBody>
      </p:sp>
      <p:pic>
        <p:nvPicPr>
          <p:cNvPr id="3" name="Picture 2" descr="D:\Dropbox\Deep Learning Workshops\Media\convnet layers.png">
            <a:extLst>
              <a:ext uri="{FF2B5EF4-FFF2-40B4-BE49-F238E27FC236}">
                <a16:creationId xmlns:a16="http://schemas.microsoft.com/office/drawing/2014/main" id="{823E88B7-DA7A-4A66-B3EB-4B6D529A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14426"/>
            <a:ext cx="7458075" cy="3152775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6AC14-7AF1-46C5-ABBA-BE6F0BFEBDFC}"/>
              </a:ext>
            </a:extLst>
          </p:cNvPr>
          <p:cNvSpPr txBox="1"/>
          <p:nvPr/>
        </p:nvSpPr>
        <p:spPr>
          <a:xfrm>
            <a:off x="828674" y="4538246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Low level features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CFD5C-7D43-49B9-814F-5AC6246D7348}"/>
              </a:ext>
            </a:extLst>
          </p:cNvPr>
          <p:cNvSpPr txBox="1"/>
          <p:nvPr/>
        </p:nvSpPr>
        <p:spPr>
          <a:xfrm>
            <a:off x="5857874" y="4538246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High level features</a:t>
            </a:r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D33612-B3DD-41BA-8D2E-F04287D2650D}"/>
              </a:ext>
            </a:extLst>
          </p:cNvPr>
          <p:cNvCxnSpPr/>
          <p:nvPr/>
        </p:nvCxnSpPr>
        <p:spPr>
          <a:xfrm>
            <a:off x="3267074" y="4724400"/>
            <a:ext cx="228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9CAEA6-FE7E-49E1-8F8D-C6B72B6BB358}"/>
              </a:ext>
            </a:extLst>
          </p:cNvPr>
          <p:cNvSpPr txBox="1"/>
          <p:nvPr/>
        </p:nvSpPr>
        <p:spPr>
          <a:xfrm>
            <a:off x="8305800" y="1794808"/>
            <a:ext cx="36576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Low level features consists of simple geometrical patterns.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The higher you go, the more object-like patterns you can identify.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905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DADBE-95B9-43CC-B686-F654D29D0054}"/>
              </a:ext>
            </a:extLst>
          </p:cNvPr>
          <p:cNvSpPr txBox="1"/>
          <p:nvPr/>
        </p:nvSpPr>
        <p:spPr>
          <a:xfrm>
            <a:off x="762000" y="609600"/>
            <a:ext cx="3551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Workshop Content – Part 1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89351-4701-4BDB-8E96-EA5F7ADD615D}"/>
              </a:ext>
            </a:extLst>
          </p:cNvPr>
          <p:cNvSpPr txBox="1"/>
          <p:nvPr/>
        </p:nvSpPr>
        <p:spPr>
          <a:xfrm>
            <a:off x="1295400" y="1143000"/>
            <a:ext cx="7315200" cy="36901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Revise the principles of Deep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Discuss the differences between </a:t>
            </a:r>
            <a:r>
              <a:rPr lang="en-AU" sz="2000" dirty="0" err="1"/>
              <a:t>PyTorch</a:t>
            </a:r>
            <a:r>
              <a:rPr lang="en-AU" sz="2000" dirty="0"/>
              <a:t> and </a:t>
            </a:r>
            <a:r>
              <a:rPr lang="en-AU" sz="2000" dirty="0" err="1"/>
              <a:t>Tensorflow</a:t>
            </a:r>
            <a:endParaRPr lang="en-AU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Implement Neural Networks with </a:t>
            </a:r>
            <a:r>
              <a:rPr lang="en-AU" sz="2000" dirty="0" err="1"/>
              <a:t>PyTorch</a:t>
            </a:r>
            <a:endParaRPr lang="en-AU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Discuss using transfer learning with more advanced models such as </a:t>
            </a:r>
            <a:r>
              <a:rPr lang="en-AU" sz="2000" dirty="0" err="1"/>
              <a:t>ResNet</a:t>
            </a:r>
            <a:endParaRPr lang="en-AU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052763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Dropbox\Deep Learning Workshops\Media\convnet layers.png">
            <a:extLst>
              <a:ext uri="{FF2B5EF4-FFF2-40B4-BE49-F238E27FC236}">
                <a16:creationId xmlns:a16="http://schemas.microsoft.com/office/drawing/2014/main" id="{823E88B7-DA7A-4A66-B3EB-4B6D529A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14426"/>
            <a:ext cx="7458075" cy="3152775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6AC14-7AF1-46C5-ABBA-BE6F0BFEBDFC}"/>
              </a:ext>
            </a:extLst>
          </p:cNvPr>
          <p:cNvSpPr txBox="1"/>
          <p:nvPr/>
        </p:nvSpPr>
        <p:spPr>
          <a:xfrm>
            <a:off x="828674" y="4538246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Low level features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CFD5C-7D43-49B9-814F-5AC6246D7348}"/>
              </a:ext>
            </a:extLst>
          </p:cNvPr>
          <p:cNvSpPr txBox="1"/>
          <p:nvPr/>
        </p:nvSpPr>
        <p:spPr>
          <a:xfrm>
            <a:off x="5857874" y="4538246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High level features</a:t>
            </a:r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D33612-B3DD-41BA-8D2E-F04287D2650D}"/>
              </a:ext>
            </a:extLst>
          </p:cNvPr>
          <p:cNvCxnSpPr/>
          <p:nvPr/>
        </p:nvCxnSpPr>
        <p:spPr>
          <a:xfrm>
            <a:off x="3267074" y="4724400"/>
            <a:ext cx="228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285DD6-20F2-4271-B947-986E0E18AD1E}"/>
              </a:ext>
            </a:extLst>
          </p:cNvPr>
          <p:cNvSpPr txBox="1"/>
          <p:nvPr/>
        </p:nvSpPr>
        <p:spPr>
          <a:xfrm>
            <a:off x="533400" y="30480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Transfer Learning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B4FC7-0DBB-4DDC-B2F1-335E8141106B}"/>
              </a:ext>
            </a:extLst>
          </p:cNvPr>
          <p:cNvSpPr txBox="1"/>
          <p:nvPr/>
        </p:nvSpPr>
        <p:spPr>
          <a:xfrm>
            <a:off x="8372474" y="1114426"/>
            <a:ext cx="3454401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AU" sz="2000" dirty="0"/>
              <a:t>Train on another dataset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Replace the output layers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Freeze early layers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Retrain on the new dataset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Unfreeze the early layers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Fine tune the model at a slower learning rate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881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4B4C9-9262-4571-B51E-94DD6931C243}"/>
              </a:ext>
            </a:extLst>
          </p:cNvPr>
          <p:cNvSpPr txBox="1"/>
          <p:nvPr/>
        </p:nvSpPr>
        <p:spPr>
          <a:xfrm>
            <a:off x="838200" y="609600"/>
            <a:ext cx="2774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Assumed Knowledge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32837-8B0D-470B-A819-4F5255A8EF8F}"/>
              </a:ext>
            </a:extLst>
          </p:cNvPr>
          <p:cNvSpPr txBox="1"/>
          <p:nvPr/>
        </p:nvSpPr>
        <p:spPr>
          <a:xfrm>
            <a:off x="1371600" y="1143001"/>
            <a:ext cx="7315200" cy="18435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Basic math and calculus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Basic Python programming skills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Intro to Deep Learning and TensorFlow</a:t>
            </a:r>
          </a:p>
        </p:txBody>
      </p:sp>
    </p:spTree>
    <p:extLst>
      <p:ext uri="{BB962C8B-B14F-4D97-AF65-F5344CB8AC3E}">
        <p14:creationId xmlns:p14="http://schemas.microsoft.com/office/powerpoint/2010/main" val="99052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5bb6bd70_5_0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dirty="0"/>
              <a:t>Deep Learning Revision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D72CFE-AB40-4A90-8488-595C19B58D80}"/>
              </a:ext>
            </a:extLst>
          </p:cNvPr>
          <p:cNvSpPr/>
          <p:nvPr/>
        </p:nvSpPr>
        <p:spPr>
          <a:xfrm>
            <a:off x="1717392" y="6334780"/>
            <a:ext cx="6582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/>
            <a:r>
              <a:rPr lang="en-US" dirty="0"/>
              <a:t>Slides developed by Titus Tang</a:t>
            </a:r>
          </a:p>
          <a:p>
            <a:r>
              <a:rPr lang="en-US" dirty="0"/>
              <a:t>Notebooks from ‘Intro to Deep Learning with </a:t>
            </a:r>
            <a:r>
              <a:rPr lang="en-US" dirty="0" err="1"/>
              <a:t>PyTorch</a:t>
            </a:r>
            <a:r>
              <a:rPr lang="en-US" dirty="0"/>
              <a:t>’ on Udacity by Facebook 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48429F-8A5A-4AFF-A681-EE97660979EB}"/>
              </a:ext>
            </a:extLst>
          </p:cNvPr>
          <p:cNvSpPr txBox="1"/>
          <p:nvPr/>
        </p:nvSpPr>
        <p:spPr>
          <a:xfrm>
            <a:off x="914400" y="609600"/>
            <a:ext cx="312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Modelling a perceptron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801E7D-9E04-499F-8222-A4179E88FE58}"/>
              </a:ext>
            </a:extLst>
          </p:cNvPr>
          <p:cNvSpPr/>
          <p:nvPr/>
        </p:nvSpPr>
        <p:spPr>
          <a:xfrm>
            <a:off x="3276600" y="2667000"/>
            <a:ext cx="685800" cy="6858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FEED1-2D2C-409A-A702-0C3ABFFCE548}"/>
              </a:ext>
            </a:extLst>
          </p:cNvPr>
          <p:cNvCxnSpPr/>
          <p:nvPr/>
        </p:nvCxnSpPr>
        <p:spPr>
          <a:xfrm>
            <a:off x="3979652" y="3006304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DE771-92A6-499F-B4BF-69D8CE223046}"/>
              </a:ext>
            </a:extLst>
          </p:cNvPr>
          <p:cNvSpPr txBox="1"/>
          <p:nvPr/>
        </p:nvSpPr>
        <p:spPr>
          <a:xfrm>
            <a:off x="4495800" y="28194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25F642-D079-45B4-9DFF-CD7A43EC9A74}"/>
              </a:ext>
            </a:extLst>
          </p:cNvPr>
          <p:cNvCxnSpPr>
            <a:endCxn id="3" idx="2"/>
          </p:cNvCxnSpPr>
          <p:nvPr/>
        </p:nvCxnSpPr>
        <p:spPr>
          <a:xfrm>
            <a:off x="2133600" y="25908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159A8F-4BDD-4063-B9C3-E4FAA9BF0CB5}"/>
              </a:ext>
            </a:extLst>
          </p:cNvPr>
          <p:cNvCxnSpPr>
            <a:endCxn id="3" idx="2"/>
          </p:cNvCxnSpPr>
          <p:nvPr/>
        </p:nvCxnSpPr>
        <p:spPr>
          <a:xfrm flipV="1">
            <a:off x="2133600" y="30099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1F598F-AF8A-4986-851C-84E7565F2B4A}"/>
              </a:ext>
            </a:extLst>
          </p:cNvPr>
          <p:cNvSpPr txBox="1"/>
          <p:nvPr/>
        </p:nvSpPr>
        <p:spPr>
          <a:xfrm>
            <a:off x="1219200" y="23622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A45D3-C9C8-4641-B97F-013760FEF60E}"/>
              </a:ext>
            </a:extLst>
          </p:cNvPr>
          <p:cNvSpPr txBox="1"/>
          <p:nvPr/>
        </p:nvSpPr>
        <p:spPr>
          <a:xfrm>
            <a:off x="1219200" y="32766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11C2E-A482-4F60-828B-10E9058A0365}"/>
              </a:ext>
            </a:extLst>
          </p:cNvPr>
          <p:cNvSpPr txBox="1"/>
          <p:nvPr/>
        </p:nvSpPr>
        <p:spPr>
          <a:xfrm>
            <a:off x="2590800" y="24384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5455B-8064-4F9A-BE56-28AD2AE255F8}"/>
              </a:ext>
            </a:extLst>
          </p:cNvPr>
          <p:cNvSpPr txBox="1"/>
          <p:nvPr/>
        </p:nvSpPr>
        <p:spPr>
          <a:xfrm>
            <a:off x="2590800" y="32428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0D27BF-22F9-4989-81A5-77F916F123E7}"/>
              </a:ext>
            </a:extLst>
          </p:cNvPr>
          <p:cNvSpPr txBox="1"/>
          <p:nvPr/>
        </p:nvSpPr>
        <p:spPr>
          <a:xfrm>
            <a:off x="3352800" y="2691826"/>
            <a:ext cx="533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6ED48-D4C7-452B-81FD-5CA0EF764635}"/>
              </a:ext>
            </a:extLst>
          </p:cNvPr>
          <p:cNvSpPr txBox="1"/>
          <p:nvPr/>
        </p:nvSpPr>
        <p:spPr>
          <a:xfrm>
            <a:off x="6705600" y="2943224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matrix form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D20F184D-3AC0-4B5D-94CB-874E2F3A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2209800"/>
            <a:ext cx="3905250" cy="276225"/>
          </a:xfrm>
          <a:prstGeom prst="rect">
            <a:avLst/>
          </a:prstGeom>
          <a:noFill/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3F934883-2427-4A94-8AB5-E9BAEEAC6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3476625"/>
            <a:ext cx="2724150" cy="485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942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4BF7F6-5461-4587-B045-2306CE261F34}"/>
              </a:ext>
            </a:extLst>
          </p:cNvPr>
          <p:cNvSpPr txBox="1"/>
          <p:nvPr/>
        </p:nvSpPr>
        <p:spPr>
          <a:xfrm>
            <a:off x="990600" y="609600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Adding a Bias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9B1121-36A7-435D-B4BD-D72799E57B5E}"/>
              </a:ext>
            </a:extLst>
          </p:cNvPr>
          <p:cNvSpPr/>
          <p:nvPr/>
        </p:nvSpPr>
        <p:spPr>
          <a:xfrm>
            <a:off x="3581400" y="2133600"/>
            <a:ext cx="685800" cy="6858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9F65A0-9EDB-48A2-923B-D1D1982166E1}"/>
              </a:ext>
            </a:extLst>
          </p:cNvPr>
          <p:cNvCxnSpPr/>
          <p:nvPr/>
        </p:nvCxnSpPr>
        <p:spPr>
          <a:xfrm>
            <a:off x="4284452" y="2472904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FF0F6CE-421E-49B5-A7EA-F737F9DB1D9C}"/>
              </a:ext>
            </a:extLst>
          </p:cNvPr>
          <p:cNvSpPr txBox="1"/>
          <p:nvPr/>
        </p:nvSpPr>
        <p:spPr>
          <a:xfrm>
            <a:off x="4800600" y="22860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CB67CD-50EA-4913-BE9F-B5732B712973}"/>
              </a:ext>
            </a:extLst>
          </p:cNvPr>
          <p:cNvCxnSpPr>
            <a:endCxn id="3" idx="2"/>
          </p:cNvCxnSpPr>
          <p:nvPr/>
        </p:nvCxnSpPr>
        <p:spPr>
          <a:xfrm>
            <a:off x="2438400" y="20574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DDC85-0B62-4738-BA4D-87491A35E803}"/>
              </a:ext>
            </a:extLst>
          </p:cNvPr>
          <p:cNvCxnSpPr>
            <a:endCxn id="3" idx="2"/>
          </p:cNvCxnSpPr>
          <p:nvPr/>
        </p:nvCxnSpPr>
        <p:spPr>
          <a:xfrm flipV="1">
            <a:off x="2438400" y="24765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DA8281-5E2B-4B59-A355-7D17D48B998E}"/>
              </a:ext>
            </a:extLst>
          </p:cNvPr>
          <p:cNvSpPr txBox="1"/>
          <p:nvPr/>
        </p:nvSpPr>
        <p:spPr>
          <a:xfrm>
            <a:off x="1524000" y="18288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98920-27A9-44E2-9204-9F7CD70A3B3C}"/>
              </a:ext>
            </a:extLst>
          </p:cNvPr>
          <p:cNvSpPr txBox="1"/>
          <p:nvPr/>
        </p:nvSpPr>
        <p:spPr>
          <a:xfrm>
            <a:off x="1524000" y="27432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F7296-24CF-4C3A-88EE-C2BA47E7EDFE}"/>
              </a:ext>
            </a:extLst>
          </p:cNvPr>
          <p:cNvSpPr txBox="1"/>
          <p:nvPr/>
        </p:nvSpPr>
        <p:spPr>
          <a:xfrm>
            <a:off x="2895600" y="19050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27142-669D-4220-84D7-1E450166DB9A}"/>
              </a:ext>
            </a:extLst>
          </p:cNvPr>
          <p:cNvSpPr txBox="1"/>
          <p:nvPr/>
        </p:nvSpPr>
        <p:spPr>
          <a:xfrm>
            <a:off x="2895600" y="27094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E191B-0AC2-4A79-8C96-143B94B03F79}"/>
              </a:ext>
            </a:extLst>
          </p:cNvPr>
          <p:cNvSpPr txBox="1"/>
          <p:nvPr/>
        </p:nvSpPr>
        <p:spPr>
          <a:xfrm>
            <a:off x="3657600" y="2158426"/>
            <a:ext cx="533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0929F1-C6EA-48FE-953B-74246C4E3775}"/>
              </a:ext>
            </a:extLst>
          </p:cNvPr>
          <p:cNvSpPr txBox="1"/>
          <p:nvPr/>
        </p:nvSpPr>
        <p:spPr>
          <a:xfrm>
            <a:off x="6781800" y="2352674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matrix form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31C679-4BEF-4966-8651-F441CB282E64}"/>
              </a:ext>
            </a:extLst>
          </p:cNvPr>
          <p:cNvCxnSpPr/>
          <p:nvPr/>
        </p:nvCxnSpPr>
        <p:spPr>
          <a:xfrm flipV="1">
            <a:off x="3429000" y="2819400"/>
            <a:ext cx="4572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5E7BB8-3ED8-49C6-ADE7-6578EAD3973B}"/>
              </a:ext>
            </a:extLst>
          </p:cNvPr>
          <p:cNvSpPr txBox="1"/>
          <p:nvPr/>
        </p:nvSpPr>
        <p:spPr>
          <a:xfrm>
            <a:off x="2895600" y="32428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Bias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0E9FF727-44F8-4677-84A1-B0856E62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1819275"/>
            <a:ext cx="4552950" cy="276225"/>
          </a:xfrm>
          <a:prstGeom prst="rect">
            <a:avLst/>
          </a:prstGeom>
          <a:noFill/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7544D38D-1E7E-4ABF-9057-1A11EE779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1" y="2809875"/>
            <a:ext cx="3343275" cy="695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300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E19FDC-0E79-43B6-9FE3-07E6401FE3AC}"/>
              </a:ext>
            </a:extLst>
          </p:cNvPr>
          <p:cNvSpPr txBox="1"/>
          <p:nvPr/>
        </p:nvSpPr>
        <p:spPr>
          <a:xfrm>
            <a:off x="820468" y="457200"/>
            <a:ext cx="2913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Multilayer Perceptron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4EC683-FE65-4AD3-83FA-B05FE879E929}"/>
              </a:ext>
            </a:extLst>
          </p:cNvPr>
          <p:cNvSpPr/>
          <p:nvPr/>
        </p:nvSpPr>
        <p:spPr>
          <a:xfrm>
            <a:off x="1752600" y="18288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AF90C9-7D00-4D3D-8660-84655B95D0F0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2277374" y="2057025"/>
            <a:ext cx="2058834" cy="2961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31494-EAFD-4518-A25B-6C7ECF587E1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2261556" y="3047625"/>
            <a:ext cx="2081844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B317609-F6F8-4356-BADC-FC19271C42EF}"/>
              </a:ext>
            </a:extLst>
          </p:cNvPr>
          <p:cNvSpPr/>
          <p:nvPr/>
        </p:nvSpPr>
        <p:spPr>
          <a:xfrm>
            <a:off x="1752600" y="25146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0E2F75-A093-4513-A244-39335C684B28}"/>
              </a:ext>
            </a:extLst>
          </p:cNvPr>
          <p:cNvSpPr/>
          <p:nvPr/>
        </p:nvSpPr>
        <p:spPr>
          <a:xfrm>
            <a:off x="1752600" y="32004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0ECC82-3D90-481B-BB9A-15B8D6F90F26}"/>
              </a:ext>
            </a:extLst>
          </p:cNvPr>
          <p:cNvSpPr/>
          <p:nvPr/>
        </p:nvSpPr>
        <p:spPr>
          <a:xfrm>
            <a:off x="4369278" y="21336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0ED1DE-6992-43E7-80FC-7DB9BB46638A}"/>
              </a:ext>
            </a:extLst>
          </p:cNvPr>
          <p:cNvSpPr/>
          <p:nvPr/>
        </p:nvSpPr>
        <p:spPr>
          <a:xfrm>
            <a:off x="4369278" y="28194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7082A-0318-4918-8101-8296A4A3B865}"/>
              </a:ext>
            </a:extLst>
          </p:cNvPr>
          <p:cNvSpPr txBox="1"/>
          <p:nvPr/>
        </p:nvSpPr>
        <p:spPr>
          <a:xfrm>
            <a:off x="1743974" y="1887748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N11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0612B-89B4-48D9-8234-3E4E1628E617}"/>
              </a:ext>
            </a:extLst>
          </p:cNvPr>
          <p:cNvSpPr txBox="1"/>
          <p:nvPr/>
        </p:nvSpPr>
        <p:spPr>
          <a:xfrm>
            <a:off x="1719530" y="2573548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N12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57010-A7C8-4F90-A5DB-5D6583F4475E}"/>
              </a:ext>
            </a:extLst>
          </p:cNvPr>
          <p:cNvSpPr txBox="1"/>
          <p:nvPr/>
        </p:nvSpPr>
        <p:spPr>
          <a:xfrm>
            <a:off x="1728156" y="3259348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N13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B06E0-10DD-41C0-AB33-89F4E86A35ED}"/>
              </a:ext>
            </a:extLst>
          </p:cNvPr>
          <p:cNvSpPr txBox="1"/>
          <p:nvPr/>
        </p:nvSpPr>
        <p:spPr>
          <a:xfrm>
            <a:off x="4336208" y="2183922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1CA6-77EE-4ED8-A621-33DC50FA81EA}"/>
              </a:ext>
            </a:extLst>
          </p:cNvPr>
          <p:cNvSpPr txBox="1"/>
          <p:nvPr/>
        </p:nvSpPr>
        <p:spPr>
          <a:xfrm>
            <a:off x="4343400" y="2878348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N22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790C01-9E3A-4382-A1A2-90B26567BC30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2277374" y="2057025"/>
            <a:ext cx="2066026" cy="990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EF077D-EF69-4EA3-AC23-CA3B75FC138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2252930" y="2353199"/>
            <a:ext cx="2083278" cy="38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0EAC26-559A-432D-93AC-C6CFF56F0C2C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2261556" y="2353199"/>
            <a:ext cx="2074652" cy="10754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EC391A-7C68-4FE3-B20A-106B0F6310A6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2252930" y="2742825"/>
            <a:ext cx="209047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078B4C-F75E-4C2F-B08E-69F9897565DA}"/>
              </a:ext>
            </a:extLst>
          </p:cNvPr>
          <p:cNvSpPr txBox="1"/>
          <p:nvPr/>
        </p:nvSpPr>
        <p:spPr>
          <a:xfrm>
            <a:off x="1066800" y="2495490"/>
            <a:ext cx="533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47AEAE-8634-431E-A67C-A5D736F24FBC}"/>
              </a:ext>
            </a:extLst>
          </p:cNvPr>
          <p:cNvSpPr txBox="1"/>
          <p:nvPr/>
        </p:nvSpPr>
        <p:spPr>
          <a:xfrm>
            <a:off x="7086600" y="1471136"/>
            <a:ext cx="533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A895F-AB7B-4076-ACD1-2B987F3091FF}"/>
              </a:ext>
            </a:extLst>
          </p:cNvPr>
          <p:cNvSpPr txBox="1"/>
          <p:nvPr/>
        </p:nvSpPr>
        <p:spPr>
          <a:xfrm>
            <a:off x="3200400" y="1932802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5FDBE-35A7-42C0-9418-491916426818}"/>
              </a:ext>
            </a:extLst>
          </p:cNvPr>
          <p:cNvSpPr txBox="1"/>
          <p:nvPr/>
        </p:nvSpPr>
        <p:spPr>
          <a:xfrm>
            <a:off x="2133600" y="2209801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F5DC5E-1522-45CE-95D3-7615C2AB34CD}"/>
              </a:ext>
            </a:extLst>
          </p:cNvPr>
          <p:cNvSpPr txBox="1"/>
          <p:nvPr/>
        </p:nvSpPr>
        <p:spPr>
          <a:xfrm>
            <a:off x="3276600" y="3276601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W32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9EB1FA-B3C2-49B4-836B-68BB4825F126}"/>
              </a:ext>
            </a:extLst>
          </p:cNvPr>
          <p:cNvSpPr txBox="1"/>
          <p:nvPr/>
        </p:nvSpPr>
        <p:spPr>
          <a:xfrm>
            <a:off x="6562724" y="2328445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matrix form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76641-5257-4F70-81FA-CAE6EEC71D51}"/>
              </a:ext>
            </a:extLst>
          </p:cNvPr>
          <p:cNvSpPr txBox="1"/>
          <p:nvPr/>
        </p:nvSpPr>
        <p:spPr>
          <a:xfrm>
            <a:off x="2133600" y="2438401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17136E-209D-4B68-88FA-12FDF37D967D}"/>
              </a:ext>
            </a:extLst>
          </p:cNvPr>
          <p:cNvSpPr txBox="1"/>
          <p:nvPr/>
        </p:nvSpPr>
        <p:spPr>
          <a:xfrm>
            <a:off x="2133600" y="2771002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447B6F-BF88-4C54-B3DC-40EAD3DE9A7D}"/>
              </a:ext>
            </a:extLst>
          </p:cNvPr>
          <p:cNvSpPr txBox="1"/>
          <p:nvPr/>
        </p:nvSpPr>
        <p:spPr>
          <a:xfrm>
            <a:off x="2133600" y="2999602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W31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4AF2BF4F-C364-4A08-A5AE-F12149F1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5525" y="1371600"/>
            <a:ext cx="5324475" cy="276225"/>
          </a:xfrm>
          <a:prstGeom prst="rect">
            <a:avLst/>
          </a:prstGeom>
          <a:noFill/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A1BD3A1B-9776-4A8D-87BF-396FDC77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5525" y="1828800"/>
            <a:ext cx="5324475" cy="276225"/>
          </a:xfrm>
          <a:prstGeom prst="rect">
            <a:avLst/>
          </a:prstGeom>
          <a:noFill/>
        </p:spPr>
      </p:pic>
      <p:pic>
        <p:nvPicPr>
          <p:cNvPr id="30" name="Picture 7">
            <a:extLst>
              <a:ext uri="{FF2B5EF4-FFF2-40B4-BE49-F238E27FC236}">
                <a16:creationId xmlns:a16="http://schemas.microsoft.com/office/drawing/2014/main" id="{9CF51837-AF7E-4736-A17A-08F9E0DE8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5524" y="2743200"/>
            <a:ext cx="4781550" cy="885825"/>
          </a:xfrm>
          <a:prstGeom prst="rect">
            <a:avLst/>
          </a:prstGeom>
          <a:noFill/>
        </p:spPr>
      </p:pic>
      <p:sp>
        <p:nvSpPr>
          <p:cNvPr id="31" name="Right Brace 30">
            <a:extLst>
              <a:ext uri="{FF2B5EF4-FFF2-40B4-BE49-F238E27FC236}">
                <a16:creationId xmlns:a16="http://schemas.microsoft.com/office/drawing/2014/main" id="{CE2A1029-1F97-4E12-A521-5752A9CFC599}"/>
              </a:ext>
            </a:extLst>
          </p:cNvPr>
          <p:cNvSpPr/>
          <p:nvPr/>
        </p:nvSpPr>
        <p:spPr>
          <a:xfrm rot="5400000">
            <a:off x="8181974" y="2724149"/>
            <a:ext cx="190500" cy="16002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388AE715-CD56-45E3-A8D3-967B194C667A}"/>
              </a:ext>
            </a:extLst>
          </p:cNvPr>
          <p:cNvSpPr/>
          <p:nvPr/>
        </p:nvSpPr>
        <p:spPr>
          <a:xfrm rot="5400000">
            <a:off x="10125074" y="3219449"/>
            <a:ext cx="190500" cy="12192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793F78-18CE-4D30-8A4C-9B793DF3F39C}"/>
              </a:ext>
            </a:extLst>
          </p:cNvPr>
          <p:cNvSpPr txBox="1"/>
          <p:nvPr/>
        </p:nvSpPr>
        <p:spPr>
          <a:xfrm>
            <a:off x="7477124" y="3733799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of inputs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F7DE7-2FA3-42FA-8381-6A82F183A404}"/>
              </a:ext>
            </a:extLst>
          </p:cNvPr>
          <p:cNvSpPr txBox="1"/>
          <p:nvPr/>
        </p:nvSpPr>
        <p:spPr>
          <a:xfrm>
            <a:off x="9458324" y="3962399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of nodes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46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268EED-61F4-41C6-9618-732D20E615CC}"/>
              </a:ext>
            </a:extLst>
          </p:cNvPr>
          <p:cNvSpPr txBox="1"/>
          <p:nvPr/>
        </p:nvSpPr>
        <p:spPr>
          <a:xfrm>
            <a:off x="990600" y="609600"/>
            <a:ext cx="285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a perceptron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5C262-4BD9-4163-91C7-AF82159CC063}"/>
              </a:ext>
            </a:extLst>
          </p:cNvPr>
          <p:cNvSpPr/>
          <p:nvPr/>
        </p:nvSpPr>
        <p:spPr>
          <a:xfrm>
            <a:off x="2362200" y="2057400"/>
            <a:ext cx="685800" cy="6858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3CC735-CEC4-4DE5-9547-92988F808045}"/>
              </a:ext>
            </a:extLst>
          </p:cNvPr>
          <p:cNvCxnSpPr/>
          <p:nvPr/>
        </p:nvCxnSpPr>
        <p:spPr>
          <a:xfrm>
            <a:off x="3065252" y="2396704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8FAA81-CC18-4FAE-B53E-D912DA6CF145}"/>
              </a:ext>
            </a:extLst>
          </p:cNvPr>
          <p:cNvSpPr txBox="1"/>
          <p:nvPr/>
        </p:nvSpPr>
        <p:spPr>
          <a:xfrm>
            <a:off x="3581400" y="22098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62F29-5646-46D8-BD0A-C80C73EBCB42}"/>
              </a:ext>
            </a:extLst>
          </p:cNvPr>
          <p:cNvCxnSpPr>
            <a:endCxn id="3" idx="2"/>
          </p:cNvCxnSpPr>
          <p:nvPr/>
        </p:nvCxnSpPr>
        <p:spPr>
          <a:xfrm>
            <a:off x="1219200" y="19812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0EE687-3DF0-444E-9BE7-18048712351F}"/>
              </a:ext>
            </a:extLst>
          </p:cNvPr>
          <p:cNvCxnSpPr>
            <a:endCxn id="3" idx="2"/>
          </p:cNvCxnSpPr>
          <p:nvPr/>
        </p:nvCxnSpPr>
        <p:spPr>
          <a:xfrm flipV="1">
            <a:off x="1219200" y="24003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6129E8-9729-4AF1-9570-25FC037F9900}"/>
              </a:ext>
            </a:extLst>
          </p:cNvPr>
          <p:cNvSpPr txBox="1"/>
          <p:nvPr/>
        </p:nvSpPr>
        <p:spPr>
          <a:xfrm>
            <a:off x="304800" y="17526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CEC45-0958-4683-B8CB-EBBEF5027C63}"/>
              </a:ext>
            </a:extLst>
          </p:cNvPr>
          <p:cNvSpPr txBox="1"/>
          <p:nvPr/>
        </p:nvSpPr>
        <p:spPr>
          <a:xfrm>
            <a:off x="304800" y="26670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90534-F879-4176-A51D-9516A9DCF62F}"/>
              </a:ext>
            </a:extLst>
          </p:cNvPr>
          <p:cNvSpPr txBox="1"/>
          <p:nvPr/>
        </p:nvSpPr>
        <p:spPr>
          <a:xfrm>
            <a:off x="1676400" y="18288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24CA5-A1AB-4024-89F6-013D5CEC5F54}"/>
              </a:ext>
            </a:extLst>
          </p:cNvPr>
          <p:cNvSpPr txBox="1"/>
          <p:nvPr/>
        </p:nvSpPr>
        <p:spPr>
          <a:xfrm>
            <a:off x="1676400" y="26332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1FD6B-9610-4738-9AF4-BEB9D360B20D}"/>
              </a:ext>
            </a:extLst>
          </p:cNvPr>
          <p:cNvSpPr txBox="1"/>
          <p:nvPr/>
        </p:nvSpPr>
        <p:spPr>
          <a:xfrm>
            <a:off x="2438400" y="2082226"/>
            <a:ext cx="533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F8E3C-C312-48CF-A8BD-10371AD7D3E3}"/>
              </a:ext>
            </a:extLst>
          </p:cNvPr>
          <p:cNvSpPr txBox="1"/>
          <p:nvPr/>
        </p:nvSpPr>
        <p:spPr>
          <a:xfrm>
            <a:off x="6115975" y="1845677"/>
            <a:ext cx="5999821" cy="1993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Calculate the difference between the label (truth) and the output.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This is the 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Adjust the weights (behaviour) so that the output equals the label.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You are 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minimising the loss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997435-37BE-4FBA-9702-E166F7B9080A}"/>
              </a:ext>
            </a:extLst>
          </p:cNvPr>
          <p:cNvSpPr txBox="1"/>
          <p:nvPr/>
        </p:nvSpPr>
        <p:spPr>
          <a:xfrm>
            <a:off x="4953000" y="22098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D31F9E-CB34-4A4B-A008-B073D4EDDF99}"/>
              </a:ext>
            </a:extLst>
          </p:cNvPr>
          <p:cNvSpPr/>
          <p:nvPr/>
        </p:nvSpPr>
        <p:spPr>
          <a:xfrm>
            <a:off x="4572000" y="2844225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2091A-24B5-44EA-890F-75A15C2E7634}"/>
              </a:ext>
            </a:extLst>
          </p:cNvPr>
          <p:cNvSpPr txBox="1"/>
          <p:nvPr/>
        </p:nvSpPr>
        <p:spPr>
          <a:xfrm>
            <a:off x="4630948" y="2742148"/>
            <a:ext cx="381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C90A23-E2C3-4CDE-AEED-74F625024DF7}"/>
              </a:ext>
            </a:extLst>
          </p:cNvPr>
          <p:cNvCxnSpPr/>
          <p:nvPr/>
        </p:nvCxnSpPr>
        <p:spPr>
          <a:xfrm>
            <a:off x="4343400" y="2514600"/>
            <a:ext cx="30480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8F7794-E031-4CEC-9961-E4F142D3E499}"/>
              </a:ext>
            </a:extLst>
          </p:cNvPr>
          <p:cNvCxnSpPr/>
          <p:nvPr/>
        </p:nvCxnSpPr>
        <p:spPr>
          <a:xfrm flipH="1">
            <a:off x="4953000" y="2514600"/>
            <a:ext cx="30480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E891D2-F857-4ADA-B1B8-37C8303927F4}"/>
              </a:ext>
            </a:extLst>
          </p:cNvPr>
          <p:cNvCxnSpPr/>
          <p:nvPr/>
        </p:nvCxnSpPr>
        <p:spPr>
          <a:xfrm>
            <a:off x="4800600" y="33020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0871F3-7AFE-41D2-81E4-5287AF18D956}"/>
              </a:ext>
            </a:extLst>
          </p:cNvPr>
          <p:cNvSpPr txBox="1"/>
          <p:nvPr/>
        </p:nvSpPr>
        <p:spPr>
          <a:xfrm>
            <a:off x="4305300" y="35814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373961-8BD4-42F2-93FD-41C43704D716}"/>
              </a:ext>
            </a:extLst>
          </p:cNvPr>
          <p:cNvCxnSpPr/>
          <p:nvPr/>
        </p:nvCxnSpPr>
        <p:spPr>
          <a:xfrm flipV="1">
            <a:off x="1905000" y="3048000"/>
            <a:ext cx="0" cy="68580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9AFDB5-381A-4847-A2B8-C5871CD6020B}"/>
              </a:ext>
            </a:extLst>
          </p:cNvPr>
          <p:cNvCxnSpPr/>
          <p:nvPr/>
        </p:nvCxnSpPr>
        <p:spPr>
          <a:xfrm>
            <a:off x="1905000" y="3765550"/>
            <a:ext cx="25908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801302"/>
      </p:ext>
    </p:extLst>
  </p:cSld>
  <p:clrMapOvr>
    <a:masterClrMapping/>
  </p:clrMapOvr>
</p:sld>
</file>

<file path=ppt/theme/theme1.xml><?xml version="1.0" encoding="utf-8"?>
<a:theme xmlns:a="http://schemas.openxmlformats.org/drawingml/2006/main" name="Image Dec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753</Words>
  <Application>Microsoft Office PowerPoint</Application>
  <PresentationFormat>Widescreen</PresentationFormat>
  <Paragraphs>248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Wingdings</vt:lpstr>
      <vt:lpstr>Arial Narrow</vt:lpstr>
      <vt:lpstr>Arial</vt:lpstr>
      <vt:lpstr>Calibri</vt:lpstr>
      <vt:lpstr>Image Deck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Hargreaves</dc:creator>
  <cp:lastModifiedBy>Mitchell Hargreaves</cp:lastModifiedBy>
  <cp:revision>9</cp:revision>
  <dcterms:created xsi:type="dcterms:W3CDTF">2020-12-03T13:25:45Z</dcterms:created>
  <dcterms:modified xsi:type="dcterms:W3CDTF">2022-06-15T03:50:32Z</dcterms:modified>
</cp:coreProperties>
</file>